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3" r:id="rId7"/>
    <p:sldId id="264" r:id="rId8"/>
    <p:sldId id="266" r:id="rId9"/>
    <p:sldId id="265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8" r:id="rId21"/>
    <p:sldId id="277" r:id="rId22"/>
    <p:sldId id="279" r:id="rId23"/>
    <p:sldId id="261" r:id="rId24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54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25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gif"/><Relationship Id="rId4" Type="http://schemas.openxmlformats.org/officeDocument/2006/relationships/image" Target="../media/image9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gif"/><Relationship Id="rId4" Type="http://schemas.openxmlformats.org/officeDocument/2006/relationships/image" Target="../media/image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08380D-450E-45AD-83AD-07E0E9743336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</dgm:pt>
    <dgm:pt modelId="{DB0A9D16-C14B-40CC-95C7-61849DED6841}">
      <dgm:prSet phldrT="[Text]"/>
      <dgm:spPr/>
      <dgm:t>
        <a:bodyPr/>
        <a:lstStyle/>
        <a:p>
          <a:r>
            <a:rPr lang="bg-BG" dirty="0" smtClean="0"/>
            <a:t>Праволинейно движение</a:t>
          </a:r>
          <a:endParaRPr lang="bg-BG" dirty="0"/>
        </a:p>
      </dgm:t>
    </dgm:pt>
    <dgm:pt modelId="{BBBA0E57-F035-425C-8703-AB5174C5FF05}" type="parTrans" cxnId="{2C618C8A-710B-4067-BCCC-910FB39B287C}">
      <dgm:prSet/>
      <dgm:spPr/>
      <dgm:t>
        <a:bodyPr/>
        <a:lstStyle/>
        <a:p>
          <a:endParaRPr lang="bg-BG"/>
        </a:p>
      </dgm:t>
    </dgm:pt>
    <dgm:pt modelId="{6C71C6C3-11DB-40FF-81C2-3883D2AB4272}" type="sibTrans" cxnId="{2C618C8A-710B-4067-BCCC-910FB39B287C}">
      <dgm:prSet/>
      <dgm:spPr/>
      <dgm:t>
        <a:bodyPr/>
        <a:lstStyle/>
        <a:p>
          <a:endParaRPr lang="bg-BG"/>
        </a:p>
      </dgm:t>
    </dgm:pt>
    <dgm:pt modelId="{D90B1190-8197-4FCC-BE4C-0EFB0ED92139}">
      <dgm:prSet phldrT="[Text]"/>
      <dgm:spPr/>
      <dgm:t>
        <a:bodyPr/>
        <a:lstStyle/>
        <a:p>
          <a:r>
            <a:rPr lang="bg-BG" dirty="0" smtClean="0"/>
            <a:t>Криволинейно движение</a:t>
          </a:r>
          <a:endParaRPr lang="bg-BG" dirty="0"/>
        </a:p>
      </dgm:t>
    </dgm:pt>
    <dgm:pt modelId="{15D024B3-637A-46B9-8FD4-898D49C577CC}" type="parTrans" cxnId="{BA528386-D89B-4055-A3C7-D9F6CB5DF0F2}">
      <dgm:prSet/>
      <dgm:spPr/>
      <dgm:t>
        <a:bodyPr/>
        <a:lstStyle/>
        <a:p>
          <a:endParaRPr lang="bg-BG"/>
        </a:p>
      </dgm:t>
    </dgm:pt>
    <dgm:pt modelId="{C2B099D7-69C2-4EB9-A6B0-24118C6076B4}" type="sibTrans" cxnId="{BA528386-D89B-4055-A3C7-D9F6CB5DF0F2}">
      <dgm:prSet/>
      <dgm:spPr/>
      <dgm:t>
        <a:bodyPr/>
        <a:lstStyle/>
        <a:p>
          <a:endParaRPr lang="bg-BG"/>
        </a:p>
      </dgm:t>
    </dgm:pt>
    <dgm:pt modelId="{F5A3AA44-997B-4CD9-A2AD-85597753850F}">
      <dgm:prSet phldrT="[Text]"/>
      <dgm:spPr/>
      <dgm:t>
        <a:bodyPr/>
        <a:lstStyle/>
        <a:p>
          <a:r>
            <a:rPr lang="bg-BG" dirty="0" smtClean="0"/>
            <a:t>Трептене  </a:t>
          </a:r>
          <a:endParaRPr lang="bg-BG" dirty="0"/>
        </a:p>
      </dgm:t>
    </dgm:pt>
    <dgm:pt modelId="{8EE10FE3-9B4C-4AF0-AA81-A5839A8AD6B7}" type="parTrans" cxnId="{44FD98B0-6AA2-4155-99B9-DF858F7D544E}">
      <dgm:prSet/>
      <dgm:spPr/>
      <dgm:t>
        <a:bodyPr/>
        <a:lstStyle/>
        <a:p>
          <a:endParaRPr lang="bg-BG"/>
        </a:p>
      </dgm:t>
    </dgm:pt>
    <dgm:pt modelId="{650F84E7-2DF5-41D8-A717-E2C6D474AA23}" type="sibTrans" cxnId="{44FD98B0-6AA2-4155-99B9-DF858F7D544E}">
      <dgm:prSet/>
      <dgm:spPr/>
      <dgm:t>
        <a:bodyPr/>
        <a:lstStyle/>
        <a:p>
          <a:endParaRPr lang="bg-BG"/>
        </a:p>
      </dgm:t>
    </dgm:pt>
    <dgm:pt modelId="{E61C45AE-7D08-4BC3-A301-CFF0D345F213}">
      <dgm:prSet/>
      <dgm:spPr/>
      <dgm:t>
        <a:bodyPr/>
        <a:lstStyle/>
        <a:p>
          <a:r>
            <a:rPr lang="bg-BG" dirty="0" smtClean="0"/>
            <a:t>Въртене </a:t>
          </a:r>
          <a:endParaRPr lang="bg-BG" dirty="0"/>
        </a:p>
      </dgm:t>
    </dgm:pt>
    <dgm:pt modelId="{0098319C-387F-4473-A7C6-BC4155C86829}" type="parTrans" cxnId="{3A92FC50-CF6D-4050-970B-4ED4089875D7}">
      <dgm:prSet/>
      <dgm:spPr/>
      <dgm:t>
        <a:bodyPr/>
        <a:lstStyle/>
        <a:p>
          <a:endParaRPr lang="bg-BG"/>
        </a:p>
      </dgm:t>
    </dgm:pt>
    <dgm:pt modelId="{18442427-4B01-4E1C-8075-1F3A32FEE4D1}" type="sibTrans" cxnId="{3A92FC50-CF6D-4050-970B-4ED4089875D7}">
      <dgm:prSet/>
      <dgm:spPr/>
      <dgm:t>
        <a:bodyPr/>
        <a:lstStyle/>
        <a:p>
          <a:endParaRPr lang="bg-BG"/>
        </a:p>
      </dgm:t>
    </dgm:pt>
    <dgm:pt modelId="{03359DBD-8F48-487A-8FFD-1FBB415816A6}" type="pres">
      <dgm:prSet presAssocID="{A508380D-450E-45AD-83AD-07E0E9743336}" presName="Name0" presStyleCnt="0">
        <dgm:presLayoutVars>
          <dgm:dir/>
          <dgm:resizeHandles val="exact"/>
        </dgm:presLayoutVars>
      </dgm:prSet>
      <dgm:spPr/>
    </dgm:pt>
    <dgm:pt modelId="{2169B771-0422-4AAF-8AC5-D81BA0CD50C8}" type="pres">
      <dgm:prSet presAssocID="{A508380D-450E-45AD-83AD-07E0E9743336}" presName="fgShape" presStyleLbl="fgShp" presStyleIdx="0" presStyleCnt="1"/>
      <dgm:spPr/>
    </dgm:pt>
    <dgm:pt modelId="{20DE4E48-1F8B-492D-BCE9-598F35A75B4F}" type="pres">
      <dgm:prSet presAssocID="{A508380D-450E-45AD-83AD-07E0E9743336}" presName="linComp" presStyleCnt="0"/>
      <dgm:spPr/>
    </dgm:pt>
    <dgm:pt modelId="{10730478-74D2-42C1-B15F-F05AA722E879}" type="pres">
      <dgm:prSet presAssocID="{DB0A9D16-C14B-40CC-95C7-61849DED6841}" presName="compNode" presStyleCnt="0"/>
      <dgm:spPr/>
    </dgm:pt>
    <dgm:pt modelId="{BE10861B-8AA9-456F-ABDE-87F0C52450A6}" type="pres">
      <dgm:prSet presAssocID="{DB0A9D16-C14B-40CC-95C7-61849DED6841}" presName="bkgdShape" presStyleLbl="node1" presStyleIdx="0" presStyleCnt="4"/>
      <dgm:spPr/>
      <dgm:t>
        <a:bodyPr/>
        <a:lstStyle/>
        <a:p>
          <a:endParaRPr lang="bg-BG"/>
        </a:p>
      </dgm:t>
    </dgm:pt>
    <dgm:pt modelId="{FBA3F8DE-20A2-4212-AA8E-3EA8B0146A7D}" type="pres">
      <dgm:prSet presAssocID="{DB0A9D16-C14B-40CC-95C7-61849DED6841}" presName="nodeTx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EBF612C7-FF58-4BF8-960E-26245A6242F7}" type="pres">
      <dgm:prSet presAssocID="{DB0A9D16-C14B-40CC-95C7-61849DED6841}" presName="invisiNode" presStyleLbl="node1" presStyleIdx="0" presStyleCnt="4"/>
      <dgm:spPr/>
    </dgm:pt>
    <dgm:pt modelId="{4ACF5E5B-0BE5-4A77-967F-BD281B20DCE8}" type="pres">
      <dgm:prSet presAssocID="{DB0A9D16-C14B-40CC-95C7-61849DED6841}" presName="imagNode" presStyleLbl="fgImgPlac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5AA26ED3-E366-45AE-944D-C9E7C91E0CC8}" type="pres">
      <dgm:prSet presAssocID="{6C71C6C3-11DB-40FF-81C2-3883D2AB4272}" presName="sibTrans" presStyleLbl="sibTrans2D1" presStyleIdx="0" presStyleCnt="0"/>
      <dgm:spPr/>
      <dgm:t>
        <a:bodyPr/>
        <a:lstStyle/>
        <a:p>
          <a:endParaRPr lang="bg-BG"/>
        </a:p>
      </dgm:t>
    </dgm:pt>
    <dgm:pt modelId="{96A01055-BCC7-4BC8-8BAF-FCB516DF633A}" type="pres">
      <dgm:prSet presAssocID="{D90B1190-8197-4FCC-BE4C-0EFB0ED92139}" presName="compNode" presStyleCnt="0"/>
      <dgm:spPr/>
    </dgm:pt>
    <dgm:pt modelId="{1598ECA8-4D53-4515-891B-27BB64475827}" type="pres">
      <dgm:prSet presAssocID="{D90B1190-8197-4FCC-BE4C-0EFB0ED92139}" presName="bkgdShape" presStyleLbl="node1" presStyleIdx="1" presStyleCnt="4"/>
      <dgm:spPr/>
      <dgm:t>
        <a:bodyPr/>
        <a:lstStyle/>
        <a:p>
          <a:endParaRPr lang="bg-BG"/>
        </a:p>
      </dgm:t>
    </dgm:pt>
    <dgm:pt modelId="{60B73D5B-92B9-4756-8D85-4F2558348860}" type="pres">
      <dgm:prSet presAssocID="{D90B1190-8197-4FCC-BE4C-0EFB0ED92139}" presName="nodeT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1286FD98-96E1-4931-AC21-71DF08EC2CBE}" type="pres">
      <dgm:prSet presAssocID="{D90B1190-8197-4FCC-BE4C-0EFB0ED92139}" presName="invisiNode" presStyleLbl="node1" presStyleIdx="1" presStyleCnt="4"/>
      <dgm:spPr/>
    </dgm:pt>
    <dgm:pt modelId="{B384DFF6-E445-4127-A0D3-0B36EE79DE87}" type="pres">
      <dgm:prSet presAssocID="{D90B1190-8197-4FCC-BE4C-0EFB0ED92139}" presName="imagNode" presStyleLbl="fgImgPlac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</dgm:spPr>
    </dgm:pt>
    <dgm:pt modelId="{F3C1A0EA-E50C-4BC4-AFDB-0F09A95EED2B}" type="pres">
      <dgm:prSet presAssocID="{C2B099D7-69C2-4EB9-A6B0-24118C6076B4}" presName="sibTrans" presStyleLbl="sibTrans2D1" presStyleIdx="0" presStyleCnt="0"/>
      <dgm:spPr/>
      <dgm:t>
        <a:bodyPr/>
        <a:lstStyle/>
        <a:p>
          <a:endParaRPr lang="bg-BG"/>
        </a:p>
      </dgm:t>
    </dgm:pt>
    <dgm:pt modelId="{4C4B0DDD-579D-4B32-8DB3-C43AAD744E84}" type="pres">
      <dgm:prSet presAssocID="{E61C45AE-7D08-4BC3-A301-CFF0D345F213}" presName="compNode" presStyleCnt="0"/>
      <dgm:spPr/>
    </dgm:pt>
    <dgm:pt modelId="{36FAF851-91BD-49AC-A333-D204DCD84267}" type="pres">
      <dgm:prSet presAssocID="{E61C45AE-7D08-4BC3-A301-CFF0D345F213}" presName="bkgdShape" presStyleLbl="node1" presStyleIdx="2" presStyleCnt="4"/>
      <dgm:spPr/>
      <dgm:t>
        <a:bodyPr/>
        <a:lstStyle/>
        <a:p>
          <a:endParaRPr lang="bg-BG"/>
        </a:p>
      </dgm:t>
    </dgm:pt>
    <dgm:pt modelId="{0ADA0DF9-F35D-4504-AE57-7A986FEBFBA5}" type="pres">
      <dgm:prSet presAssocID="{E61C45AE-7D08-4BC3-A301-CFF0D345F213}" presName="nodeT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9C0752C3-72BE-42AC-AE6A-CC155363BAD2}" type="pres">
      <dgm:prSet presAssocID="{E61C45AE-7D08-4BC3-A301-CFF0D345F213}" presName="invisiNode" presStyleLbl="node1" presStyleIdx="2" presStyleCnt="4"/>
      <dgm:spPr/>
    </dgm:pt>
    <dgm:pt modelId="{839715BD-96C1-4556-8AEA-02909D207353}" type="pres">
      <dgm:prSet presAssocID="{E61C45AE-7D08-4BC3-A301-CFF0D345F213}" presName="imagNode" presStyleLbl="fgImgPlac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8000" b="-18000"/>
          </a:stretch>
        </a:blipFill>
      </dgm:spPr>
    </dgm:pt>
    <dgm:pt modelId="{224544A9-0683-4149-8C41-E141B60A492C}" type="pres">
      <dgm:prSet presAssocID="{18442427-4B01-4E1C-8075-1F3A32FEE4D1}" presName="sibTrans" presStyleLbl="sibTrans2D1" presStyleIdx="0" presStyleCnt="0"/>
      <dgm:spPr/>
      <dgm:t>
        <a:bodyPr/>
        <a:lstStyle/>
        <a:p>
          <a:endParaRPr lang="bg-BG"/>
        </a:p>
      </dgm:t>
    </dgm:pt>
    <dgm:pt modelId="{D433A1FF-348A-4C5E-A475-13B368477558}" type="pres">
      <dgm:prSet presAssocID="{F5A3AA44-997B-4CD9-A2AD-85597753850F}" presName="compNode" presStyleCnt="0"/>
      <dgm:spPr/>
    </dgm:pt>
    <dgm:pt modelId="{DFF0B02A-A411-4DC4-AA0A-3FC4E03F6ED4}" type="pres">
      <dgm:prSet presAssocID="{F5A3AA44-997B-4CD9-A2AD-85597753850F}" presName="bkgdShape" presStyleLbl="node1" presStyleIdx="3" presStyleCnt="4"/>
      <dgm:spPr/>
      <dgm:t>
        <a:bodyPr/>
        <a:lstStyle/>
        <a:p>
          <a:endParaRPr lang="bg-BG"/>
        </a:p>
      </dgm:t>
    </dgm:pt>
    <dgm:pt modelId="{98281C0C-7BA8-40DF-B916-6136B53A2089}" type="pres">
      <dgm:prSet presAssocID="{F5A3AA44-997B-4CD9-A2AD-85597753850F}" presName="nodeT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C674A9C9-D593-4C72-AE47-2B656F542F60}" type="pres">
      <dgm:prSet presAssocID="{F5A3AA44-997B-4CD9-A2AD-85597753850F}" presName="invisiNode" presStyleLbl="node1" presStyleIdx="3" presStyleCnt="4"/>
      <dgm:spPr/>
    </dgm:pt>
    <dgm:pt modelId="{4A62ECC3-A94C-4476-ADDE-BADFCCA97614}" type="pres">
      <dgm:prSet presAssocID="{F5A3AA44-997B-4CD9-A2AD-85597753850F}" presName="imagNode" presStyleLbl="fgImgPlac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</dgm:spPr>
    </dgm:pt>
  </dgm:ptLst>
  <dgm:cxnLst>
    <dgm:cxn modelId="{8116E6C8-E039-4BFC-B750-7F8E58B70D54}" type="presOf" srcId="{E61C45AE-7D08-4BC3-A301-CFF0D345F213}" destId="{36FAF851-91BD-49AC-A333-D204DCD84267}" srcOrd="0" destOrd="0" presId="urn:microsoft.com/office/officeart/2005/8/layout/hList7"/>
    <dgm:cxn modelId="{BA528386-D89B-4055-A3C7-D9F6CB5DF0F2}" srcId="{A508380D-450E-45AD-83AD-07E0E9743336}" destId="{D90B1190-8197-4FCC-BE4C-0EFB0ED92139}" srcOrd="1" destOrd="0" parTransId="{15D024B3-637A-46B9-8FD4-898D49C577CC}" sibTransId="{C2B099D7-69C2-4EB9-A6B0-24118C6076B4}"/>
    <dgm:cxn modelId="{976B593B-D63D-4D47-86EF-87FEE77F7718}" type="presOf" srcId="{D90B1190-8197-4FCC-BE4C-0EFB0ED92139}" destId="{60B73D5B-92B9-4756-8D85-4F2558348860}" srcOrd="1" destOrd="0" presId="urn:microsoft.com/office/officeart/2005/8/layout/hList7"/>
    <dgm:cxn modelId="{F1FD357D-6C8C-4465-B954-A74836050A61}" type="presOf" srcId="{DB0A9D16-C14B-40CC-95C7-61849DED6841}" destId="{FBA3F8DE-20A2-4212-AA8E-3EA8B0146A7D}" srcOrd="1" destOrd="0" presId="urn:microsoft.com/office/officeart/2005/8/layout/hList7"/>
    <dgm:cxn modelId="{48658BCB-F9F6-4946-91EC-2DD9C4E06C4D}" type="presOf" srcId="{6C71C6C3-11DB-40FF-81C2-3883D2AB4272}" destId="{5AA26ED3-E366-45AE-944D-C9E7C91E0CC8}" srcOrd="0" destOrd="0" presId="urn:microsoft.com/office/officeart/2005/8/layout/hList7"/>
    <dgm:cxn modelId="{09EA1180-9E15-4589-A79A-DD0F6D7B2191}" type="presOf" srcId="{DB0A9D16-C14B-40CC-95C7-61849DED6841}" destId="{BE10861B-8AA9-456F-ABDE-87F0C52450A6}" srcOrd="0" destOrd="0" presId="urn:microsoft.com/office/officeart/2005/8/layout/hList7"/>
    <dgm:cxn modelId="{11D66082-E013-4212-B9D6-4E45DC1FEFF4}" type="presOf" srcId="{F5A3AA44-997B-4CD9-A2AD-85597753850F}" destId="{DFF0B02A-A411-4DC4-AA0A-3FC4E03F6ED4}" srcOrd="0" destOrd="0" presId="urn:microsoft.com/office/officeart/2005/8/layout/hList7"/>
    <dgm:cxn modelId="{7C89220A-CF33-4965-B366-2523B401BC35}" type="presOf" srcId="{D90B1190-8197-4FCC-BE4C-0EFB0ED92139}" destId="{1598ECA8-4D53-4515-891B-27BB64475827}" srcOrd="0" destOrd="0" presId="urn:microsoft.com/office/officeart/2005/8/layout/hList7"/>
    <dgm:cxn modelId="{2C618C8A-710B-4067-BCCC-910FB39B287C}" srcId="{A508380D-450E-45AD-83AD-07E0E9743336}" destId="{DB0A9D16-C14B-40CC-95C7-61849DED6841}" srcOrd="0" destOrd="0" parTransId="{BBBA0E57-F035-425C-8703-AB5174C5FF05}" sibTransId="{6C71C6C3-11DB-40FF-81C2-3883D2AB4272}"/>
    <dgm:cxn modelId="{0C856BE9-4E12-40D6-93D2-3465B7E34A98}" type="presOf" srcId="{F5A3AA44-997B-4CD9-A2AD-85597753850F}" destId="{98281C0C-7BA8-40DF-B916-6136B53A2089}" srcOrd="1" destOrd="0" presId="urn:microsoft.com/office/officeart/2005/8/layout/hList7"/>
    <dgm:cxn modelId="{4779BE1A-DDE5-4200-B7E6-D9DC84919137}" type="presOf" srcId="{C2B099D7-69C2-4EB9-A6B0-24118C6076B4}" destId="{F3C1A0EA-E50C-4BC4-AFDB-0F09A95EED2B}" srcOrd="0" destOrd="0" presId="urn:microsoft.com/office/officeart/2005/8/layout/hList7"/>
    <dgm:cxn modelId="{44FD98B0-6AA2-4155-99B9-DF858F7D544E}" srcId="{A508380D-450E-45AD-83AD-07E0E9743336}" destId="{F5A3AA44-997B-4CD9-A2AD-85597753850F}" srcOrd="3" destOrd="0" parTransId="{8EE10FE3-9B4C-4AF0-AA81-A5839A8AD6B7}" sibTransId="{650F84E7-2DF5-41D8-A717-E2C6D474AA23}"/>
    <dgm:cxn modelId="{3A92FC50-CF6D-4050-970B-4ED4089875D7}" srcId="{A508380D-450E-45AD-83AD-07E0E9743336}" destId="{E61C45AE-7D08-4BC3-A301-CFF0D345F213}" srcOrd="2" destOrd="0" parTransId="{0098319C-387F-4473-A7C6-BC4155C86829}" sibTransId="{18442427-4B01-4E1C-8075-1F3A32FEE4D1}"/>
    <dgm:cxn modelId="{A4C86D27-064C-4D25-B6F4-9113B279A56D}" type="presOf" srcId="{A508380D-450E-45AD-83AD-07E0E9743336}" destId="{03359DBD-8F48-487A-8FFD-1FBB415816A6}" srcOrd="0" destOrd="0" presId="urn:microsoft.com/office/officeart/2005/8/layout/hList7"/>
    <dgm:cxn modelId="{C9C7BD9C-E61E-4D91-BD90-D14BA3AF28A3}" type="presOf" srcId="{18442427-4B01-4E1C-8075-1F3A32FEE4D1}" destId="{224544A9-0683-4149-8C41-E141B60A492C}" srcOrd="0" destOrd="0" presId="urn:microsoft.com/office/officeart/2005/8/layout/hList7"/>
    <dgm:cxn modelId="{7B845644-62E4-4740-8DED-4895A8D419D0}" type="presOf" srcId="{E61C45AE-7D08-4BC3-A301-CFF0D345F213}" destId="{0ADA0DF9-F35D-4504-AE57-7A986FEBFBA5}" srcOrd="1" destOrd="0" presId="urn:microsoft.com/office/officeart/2005/8/layout/hList7"/>
    <dgm:cxn modelId="{21B95621-3BBA-4FE5-9030-2C17CD99FC0D}" type="presParOf" srcId="{03359DBD-8F48-487A-8FFD-1FBB415816A6}" destId="{2169B771-0422-4AAF-8AC5-D81BA0CD50C8}" srcOrd="0" destOrd="0" presId="urn:microsoft.com/office/officeart/2005/8/layout/hList7"/>
    <dgm:cxn modelId="{BDE5BF1C-3093-4E8A-9559-91EEB5DA4F17}" type="presParOf" srcId="{03359DBD-8F48-487A-8FFD-1FBB415816A6}" destId="{20DE4E48-1F8B-492D-BCE9-598F35A75B4F}" srcOrd="1" destOrd="0" presId="urn:microsoft.com/office/officeart/2005/8/layout/hList7"/>
    <dgm:cxn modelId="{D198B0E0-4E8C-4D17-A3CF-3AEB4194B52E}" type="presParOf" srcId="{20DE4E48-1F8B-492D-BCE9-598F35A75B4F}" destId="{10730478-74D2-42C1-B15F-F05AA722E879}" srcOrd="0" destOrd="0" presId="urn:microsoft.com/office/officeart/2005/8/layout/hList7"/>
    <dgm:cxn modelId="{B6492DD8-BF08-423E-987C-04EB830724D4}" type="presParOf" srcId="{10730478-74D2-42C1-B15F-F05AA722E879}" destId="{BE10861B-8AA9-456F-ABDE-87F0C52450A6}" srcOrd="0" destOrd="0" presId="urn:microsoft.com/office/officeart/2005/8/layout/hList7"/>
    <dgm:cxn modelId="{54D08042-1BC9-441A-B58F-589DE9F270DB}" type="presParOf" srcId="{10730478-74D2-42C1-B15F-F05AA722E879}" destId="{FBA3F8DE-20A2-4212-AA8E-3EA8B0146A7D}" srcOrd="1" destOrd="0" presId="urn:microsoft.com/office/officeart/2005/8/layout/hList7"/>
    <dgm:cxn modelId="{8845C00C-92A3-49D7-AEA6-04B640ADF4CC}" type="presParOf" srcId="{10730478-74D2-42C1-B15F-F05AA722E879}" destId="{EBF612C7-FF58-4BF8-960E-26245A6242F7}" srcOrd="2" destOrd="0" presId="urn:microsoft.com/office/officeart/2005/8/layout/hList7"/>
    <dgm:cxn modelId="{7102369B-3F0D-47B9-BA90-8FF36120987D}" type="presParOf" srcId="{10730478-74D2-42C1-B15F-F05AA722E879}" destId="{4ACF5E5B-0BE5-4A77-967F-BD281B20DCE8}" srcOrd="3" destOrd="0" presId="urn:microsoft.com/office/officeart/2005/8/layout/hList7"/>
    <dgm:cxn modelId="{606D4A35-F361-4715-B32F-DD7E6625F93C}" type="presParOf" srcId="{20DE4E48-1F8B-492D-BCE9-598F35A75B4F}" destId="{5AA26ED3-E366-45AE-944D-C9E7C91E0CC8}" srcOrd="1" destOrd="0" presId="urn:microsoft.com/office/officeart/2005/8/layout/hList7"/>
    <dgm:cxn modelId="{E4AA9D6B-3AFB-4219-BCC8-BC1BEDF307EA}" type="presParOf" srcId="{20DE4E48-1F8B-492D-BCE9-598F35A75B4F}" destId="{96A01055-BCC7-4BC8-8BAF-FCB516DF633A}" srcOrd="2" destOrd="0" presId="urn:microsoft.com/office/officeart/2005/8/layout/hList7"/>
    <dgm:cxn modelId="{DA4C82F7-E32E-4431-88C2-2BD6CBAC9015}" type="presParOf" srcId="{96A01055-BCC7-4BC8-8BAF-FCB516DF633A}" destId="{1598ECA8-4D53-4515-891B-27BB64475827}" srcOrd="0" destOrd="0" presId="urn:microsoft.com/office/officeart/2005/8/layout/hList7"/>
    <dgm:cxn modelId="{A07EB2BA-C97E-4472-9982-77F7FDDBD7A4}" type="presParOf" srcId="{96A01055-BCC7-4BC8-8BAF-FCB516DF633A}" destId="{60B73D5B-92B9-4756-8D85-4F2558348860}" srcOrd="1" destOrd="0" presId="urn:microsoft.com/office/officeart/2005/8/layout/hList7"/>
    <dgm:cxn modelId="{029C8A89-EAAF-45D2-8961-B1A467EC0C1E}" type="presParOf" srcId="{96A01055-BCC7-4BC8-8BAF-FCB516DF633A}" destId="{1286FD98-96E1-4931-AC21-71DF08EC2CBE}" srcOrd="2" destOrd="0" presId="urn:microsoft.com/office/officeart/2005/8/layout/hList7"/>
    <dgm:cxn modelId="{93028725-9BA7-4346-A843-85D6B3F3D6FA}" type="presParOf" srcId="{96A01055-BCC7-4BC8-8BAF-FCB516DF633A}" destId="{B384DFF6-E445-4127-A0D3-0B36EE79DE87}" srcOrd="3" destOrd="0" presId="urn:microsoft.com/office/officeart/2005/8/layout/hList7"/>
    <dgm:cxn modelId="{7AB849E7-A458-4FB9-AE1F-A566AB340A3A}" type="presParOf" srcId="{20DE4E48-1F8B-492D-BCE9-598F35A75B4F}" destId="{F3C1A0EA-E50C-4BC4-AFDB-0F09A95EED2B}" srcOrd="3" destOrd="0" presId="urn:microsoft.com/office/officeart/2005/8/layout/hList7"/>
    <dgm:cxn modelId="{67A4076B-73F5-42B7-A492-913F67B6D1E5}" type="presParOf" srcId="{20DE4E48-1F8B-492D-BCE9-598F35A75B4F}" destId="{4C4B0DDD-579D-4B32-8DB3-C43AAD744E84}" srcOrd="4" destOrd="0" presId="urn:microsoft.com/office/officeart/2005/8/layout/hList7"/>
    <dgm:cxn modelId="{25A6020D-548B-4F4B-AE78-AFC9D63D53A6}" type="presParOf" srcId="{4C4B0DDD-579D-4B32-8DB3-C43AAD744E84}" destId="{36FAF851-91BD-49AC-A333-D204DCD84267}" srcOrd="0" destOrd="0" presId="urn:microsoft.com/office/officeart/2005/8/layout/hList7"/>
    <dgm:cxn modelId="{5B542ED9-1910-4479-96AD-71794BAF373E}" type="presParOf" srcId="{4C4B0DDD-579D-4B32-8DB3-C43AAD744E84}" destId="{0ADA0DF9-F35D-4504-AE57-7A986FEBFBA5}" srcOrd="1" destOrd="0" presId="urn:microsoft.com/office/officeart/2005/8/layout/hList7"/>
    <dgm:cxn modelId="{69E6BEA0-09F3-409F-A58E-2A4826982C77}" type="presParOf" srcId="{4C4B0DDD-579D-4B32-8DB3-C43AAD744E84}" destId="{9C0752C3-72BE-42AC-AE6A-CC155363BAD2}" srcOrd="2" destOrd="0" presId="urn:microsoft.com/office/officeart/2005/8/layout/hList7"/>
    <dgm:cxn modelId="{F48DBE20-E6B6-4B6D-B10D-68791ECC15B1}" type="presParOf" srcId="{4C4B0DDD-579D-4B32-8DB3-C43AAD744E84}" destId="{839715BD-96C1-4556-8AEA-02909D207353}" srcOrd="3" destOrd="0" presId="urn:microsoft.com/office/officeart/2005/8/layout/hList7"/>
    <dgm:cxn modelId="{3DE83310-E398-4E25-AACD-5F447B0B0FA4}" type="presParOf" srcId="{20DE4E48-1F8B-492D-BCE9-598F35A75B4F}" destId="{224544A9-0683-4149-8C41-E141B60A492C}" srcOrd="5" destOrd="0" presId="urn:microsoft.com/office/officeart/2005/8/layout/hList7"/>
    <dgm:cxn modelId="{3BB68C10-EB5B-4E06-9D26-1EF52A2B2AF8}" type="presParOf" srcId="{20DE4E48-1F8B-492D-BCE9-598F35A75B4F}" destId="{D433A1FF-348A-4C5E-A475-13B368477558}" srcOrd="6" destOrd="0" presId="urn:microsoft.com/office/officeart/2005/8/layout/hList7"/>
    <dgm:cxn modelId="{1B9F77F8-2BBE-428B-B127-B58D899CF8AF}" type="presParOf" srcId="{D433A1FF-348A-4C5E-A475-13B368477558}" destId="{DFF0B02A-A411-4DC4-AA0A-3FC4E03F6ED4}" srcOrd="0" destOrd="0" presId="urn:microsoft.com/office/officeart/2005/8/layout/hList7"/>
    <dgm:cxn modelId="{583AADA3-9839-4D96-A59F-8EDC1B9F8364}" type="presParOf" srcId="{D433A1FF-348A-4C5E-A475-13B368477558}" destId="{98281C0C-7BA8-40DF-B916-6136B53A2089}" srcOrd="1" destOrd="0" presId="urn:microsoft.com/office/officeart/2005/8/layout/hList7"/>
    <dgm:cxn modelId="{7BA1AD3D-064F-42FC-A5BB-17DCCD10F31E}" type="presParOf" srcId="{D433A1FF-348A-4C5E-A475-13B368477558}" destId="{C674A9C9-D593-4C72-AE47-2B656F542F60}" srcOrd="2" destOrd="0" presId="urn:microsoft.com/office/officeart/2005/8/layout/hList7"/>
    <dgm:cxn modelId="{00BABEF3-D871-48E8-9504-5E7C8FD50415}" type="presParOf" srcId="{D433A1FF-348A-4C5E-A475-13B368477558}" destId="{4A62ECC3-A94C-4476-ADDE-BADFCCA97614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10861B-8AA9-456F-ABDE-87F0C52450A6}">
      <dsp:nvSpPr>
        <dsp:cNvPr id="0" name=""/>
        <dsp:cNvSpPr/>
      </dsp:nvSpPr>
      <dsp:spPr>
        <a:xfrm>
          <a:off x="1918" y="0"/>
          <a:ext cx="2011188" cy="45259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100" kern="1200" dirty="0" smtClean="0"/>
            <a:t>Праволинейно движение</a:t>
          </a:r>
          <a:endParaRPr lang="bg-BG" sz="2100" kern="1200" dirty="0"/>
        </a:p>
      </dsp:txBody>
      <dsp:txXfrm>
        <a:off x="1918" y="1810385"/>
        <a:ext cx="2011188" cy="1810385"/>
      </dsp:txXfrm>
    </dsp:sp>
    <dsp:sp modelId="{4ACF5E5B-0BE5-4A77-967F-BD281B20DCE8}">
      <dsp:nvSpPr>
        <dsp:cNvPr id="0" name=""/>
        <dsp:cNvSpPr/>
      </dsp:nvSpPr>
      <dsp:spPr>
        <a:xfrm>
          <a:off x="253940" y="271557"/>
          <a:ext cx="1507145" cy="1507145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98ECA8-4D53-4515-891B-27BB64475827}">
      <dsp:nvSpPr>
        <dsp:cNvPr id="0" name=""/>
        <dsp:cNvSpPr/>
      </dsp:nvSpPr>
      <dsp:spPr>
        <a:xfrm>
          <a:off x="2073443" y="0"/>
          <a:ext cx="2011188" cy="45259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100" kern="1200" dirty="0" smtClean="0"/>
            <a:t>Криволинейно движение</a:t>
          </a:r>
          <a:endParaRPr lang="bg-BG" sz="2100" kern="1200" dirty="0"/>
        </a:p>
      </dsp:txBody>
      <dsp:txXfrm>
        <a:off x="2073443" y="1810385"/>
        <a:ext cx="2011188" cy="1810385"/>
      </dsp:txXfrm>
    </dsp:sp>
    <dsp:sp modelId="{B384DFF6-E445-4127-A0D3-0B36EE79DE87}">
      <dsp:nvSpPr>
        <dsp:cNvPr id="0" name=""/>
        <dsp:cNvSpPr/>
      </dsp:nvSpPr>
      <dsp:spPr>
        <a:xfrm>
          <a:off x="2325464" y="271557"/>
          <a:ext cx="1507145" cy="1507145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FAF851-91BD-49AC-A333-D204DCD84267}">
      <dsp:nvSpPr>
        <dsp:cNvPr id="0" name=""/>
        <dsp:cNvSpPr/>
      </dsp:nvSpPr>
      <dsp:spPr>
        <a:xfrm>
          <a:off x="4144967" y="0"/>
          <a:ext cx="2011188" cy="45259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100" kern="1200" dirty="0" smtClean="0"/>
            <a:t>Въртене </a:t>
          </a:r>
          <a:endParaRPr lang="bg-BG" sz="2100" kern="1200" dirty="0"/>
        </a:p>
      </dsp:txBody>
      <dsp:txXfrm>
        <a:off x="4144967" y="1810385"/>
        <a:ext cx="2011188" cy="1810385"/>
      </dsp:txXfrm>
    </dsp:sp>
    <dsp:sp modelId="{839715BD-96C1-4556-8AEA-02909D207353}">
      <dsp:nvSpPr>
        <dsp:cNvPr id="0" name=""/>
        <dsp:cNvSpPr/>
      </dsp:nvSpPr>
      <dsp:spPr>
        <a:xfrm>
          <a:off x="4396989" y="271557"/>
          <a:ext cx="1507145" cy="1507145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8000" b="-18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F0B02A-A411-4DC4-AA0A-3FC4E03F6ED4}">
      <dsp:nvSpPr>
        <dsp:cNvPr id="0" name=""/>
        <dsp:cNvSpPr/>
      </dsp:nvSpPr>
      <dsp:spPr>
        <a:xfrm>
          <a:off x="6216492" y="0"/>
          <a:ext cx="2011188" cy="45259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100" kern="1200" dirty="0" smtClean="0"/>
            <a:t>Трептене  </a:t>
          </a:r>
          <a:endParaRPr lang="bg-BG" sz="2100" kern="1200" dirty="0"/>
        </a:p>
      </dsp:txBody>
      <dsp:txXfrm>
        <a:off x="6216492" y="1810385"/>
        <a:ext cx="2011188" cy="1810385"/>
      </dsp:txXfrm>
    </dsp:sp>
    <dsp:sp modelId="{4A62ECC3-A94C-4476-ADDE-BADFCCA97614}">
      <dsp:nvSpPr>
        <dsp:cNvPr id="0" name=""/>
        <dsp:cNvSpPr/>
      </dsp:nvSpPr>
      <dsp:spPr>
        <a:xfrm>
          <a:off x="6468513" y="271557"/>
          <a:ext cx="1507145" cy="1507145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69B771-0422-4AAF-8AC5-D81BA0CD50C8}">
      <dsp:nvSpPr>
        <dsp:cNvPr id="0" name=""/>
        <dsp:cNvSpPr/>
      </dsp:nvSpPr>
      <dsp:spPr>
        <a:xfrm>
          <a:off x="329183" y="3620770"/>
          <a:ext cx="7571232" cy="678894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3FC8F-74B1-455B-ACDB-909CF805522B}" type="datetimeFigureOut">
              <a:rPr lang="bg-BG" smtClean="0"/>
              <a:t>14.10.2012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9A81F-81BF-4B71-B2AA-BAAC5D1A3F9C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621365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3FC8F-74B1-455B-ACDB-909CF805522B}" type="datetimeFigureOut">
              <a:rPr lang="bg-BG" smtClean="0"/>
              <a:t>14.10.2012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9A81F-81BF-4B71-B2AA-BAAC5D1A3F9C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418629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3FC8F-74B1-455B-ACDB-909CF805522B}" type="datetimeFigureOut">
              <a:rPr lang="bg-BG" smtClean="0"/>
              <a:t>14.10.2012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9A81F-81BF-4B71-B2AA-BAAC5D1A3F9C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084669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3FC8F-74B1-455B-ACDB-909CF805522B}" type="datetimeFigureOut">
              <a:rPr lang="bg-BG" smtClean="0"/>
              <a:t>14.10.2012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9A81F-81BF-4B71-B2AA-BAAC5D1A3F9C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681405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3FC8F-74B1-455B-ACDB-909CF805522B}" type="datetimeFigureOut">
              <a:rPr lang="bg-BG" smtClean="0"/>
              <a:t>14.10.2012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9A81F-81BF-4B71-B2AA-BAAC5D1A3F9C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455776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3FC8F-74B1-455B-ACDB-909CF805522B}" type="datetimeFigureOut">
              <a:rPr lang="bg-BG" smtClean="0"/>
              <a:t>14.10.2012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9A81F-81BF-4B71-B2AA-BAAC5D1A3F9C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543245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3FC8F-74B1-455B-ACDB-909CF805522B}" type="datetimeFigureOut">
              <a:rPr lang="bg-BG" smtClean="0"/>
              <a:t>14.10.2012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9A81F-81BF-4B71-B2AA-BAAC5D1A3F9C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346884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3FC8F-74B1-455B-ACDB-909CF805522B}" type="datetimeFigureOut">
              <a:rPr lang="bg-BG" smtClean="0"/>
              <a:t>14.10.2012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9A81F-81BF-4B71-B2AA-BAAC5D1A3F9C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257007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3FC8F-74B1-455B-ACDB-909CF805522B}" type="datetimeFigureOut">
              <a:rPr lang="bg-BG" smtClean="0"/>
              <a:t>14.10.2012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9A81F-81BF-4B71-B2AA-BAAC5D1A3F9C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277559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3FC8F-74B1-455B-ACDB-909CF805522B}" type="datetimeFigureOut">
              <a:rPr lang="bg-BG" smtClean="0"/>
              <a:t>14.10.2012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9A81F-81BF-4B71-B2AA-BAAC5D1A3F9C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403099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3FC8F-74B1-455B-ACDB-909CF805522B}" type="datetimeFigureOut">
              <a:rPr lang="bg-BG" smtClean="0"/>
              <a:t>14.10.2012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9A81F-81BF-4B71-B2AA-BAAC5D1A3F9C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023201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43FC8F-74B1-455B-ACDB-909CF805522B}" type="datetimeFigureOut">
              <a:rPr lang="bg-BG" smtClean="0"/>
              <a:t>14.10.2012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09A81F-81BF-4B71-B2AA-BAAC5D1A3F9C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11293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bg-BG" dirty="0" smtClean="0"/>
              <a:t>Човекът и природата</a:t>
            </a:r>
          </a:p>
          <a:p>
            <a:r>
              <a:rPr lang="bg-BG" dirty="0" smtClean="0"/>
              <a:t>4 клас</a:t>
            </a:r>
          </a:p>
          <a:p>
            <a:r>
              <a:rPr lang="bg-BG" dirty="0" smtClean="0"/>
              <a:t>М. Максимов, А. </a:t>
            </a:r>
            <a:r>
              <a:rPr lang="bg-BG" dirty="0" err="1" smtClean="0"/>
              <a:t>Епитропова</a:t>
            </a:r>
            <a:endParaRPr lang="bg-BG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40" y="430887"/>
            <a:ext cx="9144000" cy="6453145"/>
          </a:xfrm>
          <a:prstGeom prst="rect">
            <a:avLst/>
          </a:prstGeom>
        </p:spPr>
      </p:pic>
      <p:sp>
        <p:nvSpPr>
          <p:cNvPr id="4" name="Cube 3"/>
          <p:cNvSpPr/>
          <p:nvPr/>
        </p:nvSpPr>
        <p:spPr>
          <a:xfrm>
            <a:off x="938652" y="81607"/>
            <a:ext cx="7920880" cy="2088232"/>
          </a:xfrm>
          <a:prstGeom prst="cub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192" y="621992"/>
            <a:ext cx="1080120" cy="15501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2195736" y="935414"/>
            <a:ext cx="6134500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/>
            </a:prstTxWarp>
            <a:spAutoFit/>
          </a:bodyPr>
          <a:lstStyle/>
          <a:p>
            <a:pPr algn="ctr"/>
            <a:r>
              <a:rPr lang="bg-BG" sz="54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Движение на телата</a:t>
            </a:r>
            <a:endParaRPr lang="en-US" sz="54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68392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0"/>
            <a:ext cx="8229600" cy="16116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>
                <a:solidFill>
                  <a:schemeClr val="bg1"/>
                </a:solidFill>
              </a:rPr>
              <a:t>В) въртене;</a:t>
            </a:r>
            <a:endParaRPr lang="bg-BG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05064"/>
            <a:ext cx="8229600" cy="2121099"/>
          </a:xfrm>
        </p:spPr>
        <p:txBody>
          <a:bodyPr>
            <a:noAutofit/>
          </a:bodyPr>
          <a:lstStyle/>
          <a:p>
            <a:r>
              <a:rPr lang="ru-RU" sz="1600" dirty="0"/>
              <a:t>Нанесете с </a:t>
            </a:r>
            <a:r>
              <a:rPr lang="ru-RU" sz="1600" dirty="0" err="1"/>
              <a:t>цветен</a:t>
            </a:r>
            <a:r>
              <a:rPr lang="ru-RU" sz="1600" dirty="0"/>
              <a:t> </a:t>
            </a:r>
            <a:r>
              <a:rPr lang="ru-RU" sz="1600" dirty="0" err="1"/>
              <a:t>флумастер</a:t>
            </a:r>
            <a:r>
              <a:rPr lang="ru-RU" sz="1600" dirty="0"/>
              <a:t> точка </a:t>
            </a:r>
            <a:r>
              <a:rPr lang="ru-RU" sz="1600" dirty="0" err="1"/>
              <a:t>върху</a:t>
            </a:r>
            <a:r>
              <a:rPr lang="ru-RU" sz="1600" dirty="0"/>
              <a:t> </a:t>
            </a:r>
            <a:r>
              <a:rPr lang="ru-RU" sz="1600" dirty="0" err="1" smtClean="0"/>
              <a:t>гумата</a:t>
            </a:r>
            <a:r>
              <a:rPr lang="ru-RU" sz="1600" dirty="0"/>
              <a:t> </a:t>
            </a:r>
            <a:r>
              <a:rPr lang="ru-RU" sz="1600" dirty="0" smtClean="0"/>
              <a:t>на </a:t>
            </a:r>
            <a:r>
              <a:rPr lang="ru-RU" sz="1600" dirty="0" err="1"/>
              <a:t>велосипедно</a:t>
            </a:r>
            <a:r>
              <a:rPr lang="ru-RU" sz="1600" dirty="0"/>
              <a:t> колело. </a:t>
            </a:r>
            <a:r>
              <a:rPr lang="ru-RU" sz="1600" dirty="0" err="1"/>
              <a:t>Завъртете</a:t>
            </a:r>
            <a:r>
              <a:rPr lang="ru-RU" sz="1600" dirty="0"/>
              <a:t> </a:t>
            </a:r>
            <a:r>
              <a:rPr lang="ru-RU" sz="1600" dirty="0" err="1"/>
              <a:t>бавно</a:t>
            </a:r>
            <a:r>
              <a:rPr lang="ru-RU" sz="1600" dirty="0"/>
              <a:t> </a:t>
            </a:r>
            <a:r>
              <a:rPr lang="ru-RU" sz="1600" dirty="0" err="1" smtClean="0"/>
              <a:t>колелото</a:t>
            </a:r>
            <a:r>
              <a:rPr lang="ru-RU" sz="1600" dirty="0" smtClean="0"/>
              <a:t>. </a:t>
            </a:r>
            <a:r>
              <a:rPr lang="ru-RU" sz="1600" dirty="0" err="1" smtClean="0"/>
              <a:t>Наблюдавайте</a:t>
            </a:r>
            <a:r>
              <a:rPr lang="ru-RU" sz="1600" dirty="0" smtClean="0"/>
              <a:t> </a:t>
            </a:r>
            <a:r>
              <a:rPr lang="ru-RU" sz="1600" dirty="0" err="1"/>
              <a:t>движението</a:t>
            </a:r>
            <a:r>
              <a:rPr lang="ru-RU" sz="1600" dirty="0"/>
              <a:t> на </a:t>
            </a:r>
            <a:r>
              <a:rPr lang="ru-RU" sz="1600" dirty="0" err="1"/>
              <a:t>точката</a:t>
            </a:r>
            <a:r>
              <a:rPr lang="ru-RU" sz="1600" dirty="0"/>
              <a:t>. </a:t>
            </a:r>
            <a:r>
              <a:rPr lang="ru-RU" sz="1600" dirty="0" err="1"/>
              <a:t>Тя</a:t>
            </a:r>
            <a:r>
              <a:rPr lang="ru-RU" sz="1600" dirty="0"/>
              <a:t> </a:t>
            </a:r>
            <a:r>
              <a:rPr lang="ru-RU" sz="1600" dirty="0" err="1" smtClean="0"/>
              <a:t>описва</a:t>
            </a:r>
            <a:r>
              <a:rPr lang="ru-RU" sz="1600" dirty="0"/>
              <a:t> </a:t>
            </a:r>
            <a:r>
              <a:rPr lang="ru-RU" sz="1600" dirty="0" err="1" smtClean="0"/>
              <a:t>окръжност</a:t>
            </a:r>
            <a:r>
              <a:rPr lang="ru-RU" sz="1600" dirty="0"/>
              <a:t>. </a:t>
            </a:r>
            <a:r>
              <a:rPr lang="ru-RU" sz="1600" dirty="0" err="1"/>
              <a:t>Всички</a:t>
            </a:r>
            <a:r>
              <a:rPr lang="ru-RU" sz="1600" dirty="0"/>
              <a:t> </a:t>
            </a:r>
            <a:r>
              <a:rPr lang="ru-RU" sz="1600" dirty="0" err="1"/>
              <a:t>останали</a:t>
            </a:r>
            <a:r>
              <a:rPr lang="ru-RU" sz="1600" dirty="0"/>
              <a:t> точки от </a:t>
            </a:r>
            <a:r>
              <a:rPr lang="ru-RU" sz="1600" dirty="0" err="1"/>
              <a:t>колелото</a:t>
            </a:r>
            <a:r>
              <a:rPr lang="ru-RU" sz="1600" dirty="0"/>
              <a:t> </a:t>
            </a:r>
            <a:r>
              <a:rPr lang="ru-RU" sz="1600" dirty="0" err="1"/>
              <a:t>също</a:t>
            </a:r>
            <a:r>
              <a:rPr lang="ru-RU" sz="1600" dirty="0"/>
              <a:t> </a:t>
            </a:r>
            <a:r>
              <a:rPr lang="ru-RU" sz="1600" dirty="0" smtClean="0"/>
              <a:t>се </a:t>
            </a:r>
            <a:r>
              <a:rPr lang="ru-RU" sz="1600" dirty="0" err="1" smtClean="0"/>
              <a:t>движат</a:t>
            </a:r>
            <a:r>
              <a:rPr lang="ru-RU" sz="1600" dirty="0" smtClean="0"/>
              <a:t> </a:t>
            </a:r>
            <a:r>
              <a:rPr lang="ru-RU" sz="1600" dirty="0"/>
              <a:t>по </a:t>
            </a:r>
            <a:r>
              <a:rPr lang="ru-RU" sz="1600" dirty="0" err="1"/>
              <a:t>окръжности</a:t>
            </a:r>
            <a:r>
              <a:rPr lang="ru-RU" sz="1600" dirty="0"/>
              <a:t>. Такова движение на </a:t>
            </a:r>
            <a:r>
              <a:rPr lang="ru-RU" sz="1600" dirty="0" err="1"/>
              <a:t>твърдо</a:t>
            </a:r>
            <a:r>
              <a:rPr lang="ru-RU" sz="1600" dirty="0"/>
              <a:t> </a:t>
            </a:r>
            <a:r>
              <a:rPr lang="ru-RU" sz="1600" dirty="0" err="1" smtClean="0"/>
              <a:t>тяло</a:t>
            </a:r>
            <a:r>
              <a:rPr lang="ru-RU" sz="1600" dirty="0"/>
              <a:t> </a:t>
            </a:r>
            <a:r>
              <a:rPr lang="ru-RU" sz="1600" dirty="0" smtClean="0"/>
              <a:t>се </a:t>
            </a:r>
            <a:r>
              <a:rPr lang="ru-RU" sz="1600" dirty="0" err="1"/>
              <a:t>нарича</a:t>
            </a:r>
            <a:r>
              <a:rPr lang="ru-RU" sz="1600" dirty="0"/>
              <a:t> </a:t>
            </a:r>
            <a:r>
              <a:rPr lang="ru-RU" sz="1600" b="1" dirty="0" err="1"/>
              <a:t>въртене</a:t>
            </a:r>
            <a:r>
              <a:rPr lang="ru-RU" sz="1600" dirty="0"/>
              <a:t>. </a:t>
            </a:r>
            <a:endParaRPr lang="ru-RU" sz="1600" dirty="0" smtClean="0"/>
          </a:p>
          <a:p>
            <a:r>
              <a:rPr lang="ru-RU" sz="1600" dirty="0" err="1" smtClean="0"/>
              <a:t>Металните</a:t>
            </a:r>
            <a:r>
              <a:rPr lang="ru-RU" sz="1600" dirty="0" smtClean="0"/>
              <a:t> </a:t>
            </a:r>
            <a:r>
              <a:rPr lang="ru-RU" sz="1600" dirty="0"/>
              <a:t>оси, около </a:t>
            </a:r>
            <a:r>
              <a:rPr lang="ru-RU" sz="1600" dirty="0" err="1"/>
              <a:t>които</a:t>
            </a:r>
            <a:r>
              <a:rPr lang="ru-RU" sz="1600" dirty="0"/>
              <a:t> се </a:t>
            </a:r>
            <a:r>
              <a:rPr lang="ru-RU" sz="1600" dirty="0" smtClean="0"/>
              <a:t>въртят </a:t>
            </a:r>
            <a:r>
              <a:rPr lang="ru-RU" sz="1600" dirty="0" err="1" smtClean="0"/>
              <a:t>колелото</a:t>
            </a:r>
            <a:r>
              <a:rPr lang="ru-RU" sz="1600" dirty="0" smtClean="0"/>
              <a:t> </a:t>
            </a:r>
            <a:r>
              <a:rPr lang="ru-RU" sz="1600" dirty="0"/>
              <a:t>и </a:t>
            </a:r>
            <a:r>
              <a:rPr lang="ru-RU" sz="1600" dirty="0" err="1"/>
              <a:t>вентилаторът</a:t>
            </a:r>
            <a:r>
              <a:rPr lang="ru-RU" sz="1600" dirty="0"/>
              <a:t> (</a:t>
            </a:r>
            <a:r>
              <a:rPr lang="ru-RU" sz="1600" dirty="0" err="1"/>
              <a:t>вж</a:t>
            </a:r>
            <a:r>
              <a:rPr lang="ru-RU" sz="1600" dirty="0"/>
              <a:t>. </a:t>
            </a:r>
            <a:r>
              <a:rPr lang="ru-RU" sz="1600" dirty="0" err="1"/>
              <a:t>рисунките</a:t>
            </a:r>
            <a:r>
              <a:rPr lang="ru-RU" sz="1600" dirty="0"/>
              <a:t>), се </a:t>
            </a:r>
            <a:r>
              <a:rPr lang="ru-RU" sz="1600" dirty="0" err="1" smtClean="0"/>
              <a:t>наричат</a:t>
            </a:r>
            <a:r>
              <a:rPr lang="ru-RU" sz="1600" dirty="0" smtClean="0"/>
              <a:t> оси </a:t>
            </a:r>
            <a:r>
              <a:rPr lang="ru-RU" sz="1600" dirty="0"/>
              <a:t>на </a:t>
            </a:r>
            <a:r>
              <a:rPr lang="ru-RU" sz="1600" dirty="0" err="1"/>
              <a:t>въртене</a:t>
            </a:r>
            <a:r>
              <a:rPr lang="ru-RU" sz="1600" dirty="0"/>
              <a:t>. </a:t>
            </a:r>
            <a:endParaRPr lang="ru-RU" sz="1600" dirty="0" smtClean="0"/>
          </a:p>
          <a:p>
            <a:r>
              <a:rPr lang="ru-RU" sz="1600" dirty="0" err="1" smtClean="0"/>
              <a:t>Пумпалът</a:t>
            </a:r>
            <a:r>
              <a:rPr lang="ru-RU" sz="1600" dirty="0" smtClean="0"/>
              <a:t> </a:t>
            </a:r>
            <a:r>
              <a:rPr lang="ru-RU" sz="1600" dirty="0"/>
              <a:t>се </a:t>
            </a:r>
            <a:r>
              <a:rPr lang="ru-RU" sz="1600" dirty="0" err="1"/>
              <a:t>върти</a:t>
            </a:r>
            <a:r>
              <a:rPr lang="ru-RU" sz="1600" dirty="0"/>
              <a:t> около </a:t>
            </a:r>
            <a:r>
              <a:rPr lang="ru-RU" sz="1600" dirty="0" err="1"/>
              <a:t>мислена</a:t>
            </a:r>
            <a:r>
              <a:rPr lang="ru-RU" sz="1600" dirty="0"/>
              <a:t> </a:t>
            </a:r>
            <a:r>
              <a:rPr lang="ru-RU" sz="1600" dirty="0" smtClean="0"/>
              <a:t>ос, </a:t>
            </a:r>
            <a:r>
              <a:rPr lang="ru-RU" sz="1600" dirty="0" err="1" smtClean="0"/>
              <a:t>минаваща</a:t>
            </a:r>
            <a:r>
              <a:rPr lang="ru-RU" sz="1600" dirty="0" smtClean="0"/>
              <a:t> </a:t>
            </a:r>
            <a:r>
              <a:rPr lang="ru-RU" sz="1600" dirty="0" err="1"/>
              <a:t>през</a:t>
            </a:r>
            <a:r>
              <a:rPr lang="ru-RU" sz="1600" dirty="0"/>
              <a:t> </a:t>
            </a:r>
            <a:r>
              <a:rPr lang="ru-RU" sz="1600" dirty="0" err="1"/>
              <a:t>средата</a:t>
            </a:r>
            <a:r>
              <a:rPr lang="ru-RU" sz="1600" dirty="0"/>
              <a:t> </a:t>
            </a:r>
            <a:r>
              <a:rPr lang="ru-RU" sz="1600" dirty="0" err="1"/>
              <a:t>му</a:t>
            </a:r>
            <a:r>
              <a:rPr lang="ru-RU" sz="1600" dirty="0"/>
              <a:t>. </a:t>
            </a:r>
            <a:r>
              <a:rPr lang="ru-RU" sz="1600" dirty="0" err="1"/>
              <a:t>Въртеливи</a:t>
            </a:r>
            <a:r>
              <a:rPr lang="ru-RU" sz="1600" dirty="0"/>
              <a:t> движения </a:t>
            </a:r>
            <a:r>
              <a:rPr lang="ru-RU" sz="1600" dirty="0" err="1" smtClean="0"/>
              <a:t>извършват</a:t>
            </a:r>
            <a:r>
              <a:rPr lang="ru-RU" sz="1600" dirty="0" smtClean="0"/>
              <a:t> </a:t>
            </a:r>
            <a:r>
              <a:rPr lang="ru-RU" sz="1600" dirty="0" err="1" smtClean="0"/>
              <a:t>виенското</a:t>
            </a:r>
            <a:r>
              <a:rPr lang="ru-RU" sz="1600" dirty="0" smtClean="0"/>
              <a:t> </a:t>
            </a:r>
            <a:r>
              <a:rPr lang="ru-RU" sz="1600" dirty="0"/>
              <a:t>колело, </a:t>
            </a:r>
            <a:r>
              <a:rPr lang="ru-RU" sz="1600" dirty="0" err="1"/>
              <a:t>барабанът</a:t>
            </a:r>
            <a:r>
              <a:rPr lang="ru-RU" sz="1600" dirty="0"/>
              <a:t> на </a:t>
            </a:r>
            <a:r>
              <a:rPr lang="ru-RU" sz="1600" dirty="0" err="1"/>
              <a:t>автоматичната</a:t>
            </a:r>
            <a:r>
              <a:rPr lang="ru-RU" sz="1600" dirty="0"/>
              <a:t> </a:t>
            </a:r>
            <a:r>
              <a:rPr lang="ru-RU" sz="1600" dirty="0" err="1" smtClean="0"/>
              <a:t>пералня</a:t>
            </a:r>
            <a:r>
              <a:rPr lang="ru-RU" sz="1600" dirty="0" smtClean="0"/>
              <a:t>, </a:t>
            </a:r>
            <a:r>
              <a:rPr lang="ru-RU" sz="1600" dirty="0" err="1" smtClean="0"/>
              <a:t>компактдискът</a:t>
            </a:r>
            <a:r>
              <a:rPr lang="ru-RU" sz="1600" dirty="0"/>
              <a:t>, </a:t>
            </a:r>
            <a:r>
              <a:rPr lang="ru-RU" sz="1600" dirty="0" err="1"/>
              <a:t>перките</a:t>
            </a:r>
            <a:r>
              <a:rPr lang="ru-RU" sz="1600" dirty="0"/>
              <a:t> на вертолета и много </a:t>
            </a:r>
            <a:r>
              <a:rPr lang="ru-RU" sz="1600" dirty="0" err="1"/>
              <a:t>други</a:t>
            </a:r>
            <a:r>
              <a:rPr lang="ru-RU" sz="1600" dirty="0"/>
              <a:t> тела.</a:t>
            </a:r>
            <a:endParaRPr lang="bg-BG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11629"/>
            <a:ext cx="7704856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1691680" y="2060848"/>
            <a:ext cx="216024" cy="144016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204695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0"/>
            <a:ext cx="8229600" cy="16116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>
                <a:solidFill>
                  <a:schemeClr val="bg1"/>
                </a:solidFill>
              </a:rPr>
              <a:t>Г) трептене;</a:t>
            </a:r>
            <a:endParaRPr lang="bg-BG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05064"/>
            <a:ext cx="8229600" cy="2121099"/>
          </a:xfrm>
        </p:spPr>
        <p:txBody>
          <a:bodyPr>
            <a:normAutofit fontScale="62500" lnSpcReduction="20000"/>
          </a:bodyPr>
          <a:lstStyle/>
          <a:p>
            <a:r>
              <a:rPr lang="ru-RU" dirty="0" err="1"/>
              <a:t>Направете</a:t>
            </a:r>
            <a:r>
              <a:rPr lang="ru-RU" dirty="0"/>
              <a:t> махало, </a:t>
            </a:r>
            <a:r>
              <a:rPr lang="ru-RU" dirty="0" err="1"/>
              <a:t>като</a:t>
            </a:r>
            <a:r>
              <a:rPr lang="ru-RU" dirty="0"/>
              <a:t> </a:t>
            </a:r>
            <a:r>
              <a:rPr lang="ru-RU" dirty="0" err="1"/>
              <a:t>окачите</a:t>
            </a:r>
            <a:r>
              <a:rPr lang="ru-RU" dirty="0"/>
              <a:t> топче или </a:t>
            </a:r>
            <a:r>
              <a:rPr lang="ru-RU" dirty="0" err="1" smtClean="0"/>
              <a:t>друго</a:t>
            </a:r>
            <a:r>
              <a:rPr lang="ru-RU" dirty="0" smtClean="0"/>
              <a:t> </a:t>
            </a:r>
            <a:r>
              <a:rPr lang="ru-RU" dirty="0" err="1" smtClean="0"/>
              <a:t>малко</a:t>
            </a:r>
            <a:r>
              <a:rPr lang="ru-RU" dirty="0" smtClean="0"/>
              <a:t> </a:t>
            </a:r>
            <a:r>
              <a:rPr lang="ru-RU" dirty="0" err="1"/>
              <a:t>метално</a:t>
            </a:r>
            <a:r>
              <a:rPr lang="ru-RU" dirty="0"/>
              <a:t> </a:t>
            </a:r>
            <a:r>
              <a:rPr lang="ru-RU" dirty="0" err="1"/>
              <a:t>тяло</a:t>
            </a:r>
            <a:r>
              <a:rPr lang="ru-RU" dirty="0"/>
              <a:t> на здрав конец. </a:t>
            </a:r>
            <a:r>
              <a:rPr lang="ru-RU" dirty="0" err="1"/>
              <a:t>Когато</a:t>
            </a:r>
            <a:r>
              <a:rPr lang="ru-RU" dirty="0"/>
              <a:t> </a:t>
            </a:r>
            <a:r>
              <a:rPr lang="ru-RU" dirty="0" err="1"/>
              <a:t>топчето</a:t>
            </a:r>
            <a:r>
              <a:rPr lang="ru-RU" dirty="0"/>
              <a:t> </a:t>
            </a:r>
            <a:r>
              <a:rPr lang="ru-RU" dirty="0" smtClean="0"/>
              <a:t>е неподвижно</a:t>
            </a:r>
            <a:r>
              <a:rPr lang="ru-RU" dirty="0"/>
              <a:t>, </a:t>
            </a:r>
            <a:r>
              <a:rPr lang="ru-RU" dirty="0" err="1"/>
              <a:t>конецът</a:t>
            </a:r>
            <a:r>
              <a:rPr lang="ru-RU" dirty="0"/>
              <a:t> е </a:t>
            </a:r>
            <a:r>
              <a:rPr lang="ru-RU" dirty="0" err="1"/>
              <a:t>разположен</a:t>
            </a:r>
            <a:r>
              <a:rPr lang="ru-RU" dirty="0"/>
              <a:t> </a:t>
            </a:r>
            <a:r>
              <a:rPr lang="ru-RU" dirty="0" err="1"/>
              <a:t>вертикално</a:t>
            </a:r>
            <a:r>
              <a:rPr lang="ru-RU" dirty="0"/>
              <a:t>. </a:t>
            </a:r>
            <a:r>
              <a:rPr lang="ru-RU" dirty="0" err="1" smtClean="0"/>
              <a:t>Това</a:t>
            </a:r>
            <a:r>
              <a:rPr lang="ru-RU" dirty="0" smtClean="0"/>
              <a:t> е </a:t>
            </a:r>
            <a:r>
              <a:rPr lang="ru-RU" dirty="0" err="1"/>
              <a:t>равновесното</a:t>
            </a:r>
            <a:r>
              <a:rPr lang="ru-RU" dirty="0"/>
              <a:t> положение на </a:t>
            </a:r>
            <a:r>
              <a:rPr lang="ru-RU" dirty="0" err="1"/>
              <a:t>махалото</a:t>
            </a:r>
            <a:r>
              <a:rPr lang="ru-RU" dirty="0"/>
              <a:t>. </a:t>
            </a:r>
            <a:r>
              <a:rPr lang="ru-RU" dirty="0" err="1" smtClean="0"/>
              <a:t>Отклонете</a:t>
            </a:r>
            <a:r>
              <a:rPr lang="ru-RU" dirty="0" smtClean="0"/>
              <a:t> </a:t>
            </a:r>
            <a:r>
              <a:rPr lang="ru-RU" dirty="0" err="1" smtClean="0"/>
              <a:t>топчето</a:t>
            </a:r>
            <a:r>
              <a:rPr lang="ru-RU" dirty="0" smtClean="0"/>
              <a:t> </a:t>
            </a:r>
            <a:r>
              <a:rPr lang="ru-RU" dirty="0" err="1"/>
              <a:t>встрани</a:t>
            </a:r>
            <a:r>
              <a:rPr lang="ru-RU" dirty="0"/>
              <a:t> и </a:t>
            </a:r>
            <a:r>
              <a:rPr lang="ru-RU" dirty="0" err="1"/>
              <a:t>го</a:t>
            </a:r>
            <a:r>
              <a:rPr lang="ru-RU" dirty="0"/>
              <a:t> </a:t>
            </a:r>
            <a:r>
              <a:rPr lang="ru-RU" dirty="0" err="1"/>
              <a:t>освободете</a:t>
            </a:r>
            <a:r>
              <a:rPr lang="ru-RU" dirty="0"/>
              <a:t>. </a:t>
            </a:r>
            <a:r>
              <a:rPr lang="ru-RU" dirty="0" err="1" smtClean="0"/>
              <a:t>Наблюдавайте</a:t>
            </a:r>
            <a:r>
              <a:rPr lang="ru-RU" dirty="0" smtClean="0"/>
              <a:t> </a:t>
            </a:r>
            <a:r>
              <a:rPr lang="ru-RU" dirty="0" err="1" smtClean="0"/>
              <a:t>движението</a:t>
            </a:r>
            <a:r>
              <a:rPr lang="ru-RU" dirty="0" smtClean="0"/>
              <a:t> </a:t>
            </a:r>
            <a:r>
              <a:rPr lang="ru-RU" dirty="0" err="1"/>
              <a:t>му</a:t>
            </a:r>
            <a:r>
              <a:rPr lang="ru-RU" dirty="0"/>
              <a:t>. </a:t>
            </a:r>
            <a:r>
              <a:rPr lang="ru-RU" dirty="0" err="1"/>
              <a:t>Топчето</a:t>
            </a:r>
            <a:r>
              <a:rPr lang="ru-RU" dirty="0"/>
              <a:t> се </a:t>
            </a:r>
            <a:r>
              <a:rPr lang="ru-RU" dirty="0" err="1"/>
              <a:t>люлее</a:t>
            </a:r>
            <a:r>
              <a:rPr lang="ru-RU" dirty="0"/>
              <a:t> </a:t>
            </a:r>
            <a:r>
              <a:rPr lang="ru-RU" dirty="0" err="1"/>
              <a:t>напред</a:t>
            </a:r>
            <a:r>
              <a:rPr lang="ru-RU" dirty="0"/>
              <a:t>-назад и </a:t>
            </a:r>
            <a:r>
              <a:rPr lang="ru-RU" dirty="0" smtClean="0"/>
              <a:t>много </a:t>
            </a:r>
            <a:r>
              <a:rPr lang="ru-RU" dirty="0" err="1" smtClean="0"/>
              <a:t>пъти</a:t>
            </a:r>
            <a:r>
              <a:rPr lang="ru-RU" dirty="0" smtClean="0"/>
              <a:t> </a:t>
            </a:r>
            <a:r>
              <a:rPr lang="ru-RU" dirty="0" err="1"/>
              <a:t>преминава</a:t>
            </a:r>
            <a:r>
              <a:rPr lang="ru-RU" dirty="0"/>
              <a:t> </a:t>
            </a:r>
            <a:r>
              <a:rPr lang="ru-RU" dirty="0" err="1"/>
              <a:t>през</a:t>
            </a:r>
            <a:r>
              <a:rPr lang="ru-RU" dirty="0"/>
              <a:t> </a:t>
            </a:r>
            <a:r>
              <a:rPr lang="ru-RU" dirty="0" err="1"/>
              <a:t>равновесното</a:t>
            </a:r>
            <a:r>
              <a:rPr lang="ru-RU" dirty="0"/>
              <a:t> си положение. </a:t>
            </a:r>
            <a:r>
              <a:rPr lang="ru-RU" dirty="0" smtClean="0"/>
              <a:t>Такова движение </a:t>
            </a:r>
            <a:r>
              <a:rPr lang="ru-RU" dirty="0"/>
              <a:t>се </a:t>
            </a:r>
            <a:r>
              <a:rPr lang="ru-RU" dirty="0" err="1"/>
              <a:t>нарича</a:t>
            </a:r>
            <a:r>
              <a:rPr lang="ru-RU" dirty="0"/>
              <a:t> </a:t>
            </a:r>
            <a:r>
              <a:rPr lang="ru-RU" b="1" dirty="0" err="1"/>
              <a:t>трептене</a:t>
            </a:r>
            <a:r>
              <a:rPr lang="ru-RU" b="1" dirty="0"/>
              <a:t>.</a:t>
            </a:r>
            <a:r>
              <a:rPr lang="ru-RU" dirty="0"/>
              <a:t> </a:t>
            </a:r>
            <a:endParaRPr lang="ru-RU" dirty="0" smtClean="0"/>
          </a:p>
          <a:p>
            <a:r>
              <a:rPr lang="ru-RU" dirty="0" err="1" smtClean="0"/>
              <a:t>Трептенето</a:t>
            </a:r>
            <a:r>
              <a:rPr lang="ru-RU" dirty="0" smtClean="0"/>
              <a:t> </a:t>
            </a:r>
            <a:r>
              <a:rPr lang="ru-RU" dirty="0"/>
              <a:t>е </a:t>
            </a:r>
            <a:r>
              <a:rPr lang="ru-RU" dirty="0" err="1"/>
              <a:t>често</a:t>
            </a:r>
            <a:r>
              <a:rPr lang="ru-RU" dirty="0"/>
              <a:t> </a:t>
            </a:r>
            <a:r>
              <a:rPr lang="ru-RU" dirty="0" err="1" smtClean="0"/>
              <a:t>срещано</a:t>
            </a:r>
            <a:r>
              <a:rPr lang="ru-RU" dirty="0" smtClean="0"/>
              <a:t> движение</a:t>
            </a:r>
            <a:r>
              <a:rPr lang="ru-RU" dirty="0"/>
              <a:t>. </a:t>
            </a:r>
            <a:r>
              <a:rPr lang="ru-RU" dirty="0" err="1"/>
              <a:t>Трептят</a:t>
            </a:r>
            <a:r>
              <a:rPr lang="ru-RU" dirty="0"/>
              <a:t> например </a:t>
            </a:r>
            <a:r>
              <a:rPr lang="ru-RU" dirty="0" err="1"/>
              <a:t>листата</a:t>
            </a:r>
            <a:r>
              <a:rPr lang="ru-RU" dirty="0"/>
              <a:t> на </a:t>
            </a:r>
            <a:r>
              <a:rPr lang="ru-RU" dirty="0" err="1" smtClean="0"/>
              <a:t>дърветата</a:t>
            </a:r>
            <a:r>
              <a:rPr lang="ru-RU" dirty="0" smtClean="0"/>
              <a:t>, </a:t>
            </a:r>
            <a:r>
              <a:rPr lang="ru-RU" dirty="0" err="1" smtClean="0"/>
              <a:t>махалото</a:t>
            </a:r>
            <a:r>
              <a:rPr lang="ru-RU" dirty="0" smtClean="0"/>
              <a:t> </a:t>
            </a:r>
            <a:r>
              <a:rPr lang="ru-RU" dirty="0"/>
              <a:t>на </a:t>
            </a:r>
            <a:r>
              <a:rPr lang="ru-RU" dirty="0" err="1"/>
              <a:t>стенния</a:t>
            </a:r>
            <a:r>
              <a:rPr lang="ru-RU" dirty="0"/>
              <a:t> </a:t>
            </a:r>
            <a:r>
              <a:rPr lang="ru-RU" dirty="0" err="1"/>
              <a:t>часовник</a:t>
            </a:r>
            <a:r>
              <a:rPr lang="ru-RU" dirty="0"/>
              <a:t> и струните на </a:t>
            </a:r>
            <a:r>
              <a:rPr lang="ru-RU" dirty="0" err="1"/>
              <a:t>китарата</a:t>
            </a:r>
            <a:r>
              <a:rPr lang="ru-RU" dirty="0"/>
              <a:t>.</a:t>
            </a:r>
            <a:endParaRPr lang="bg-BG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963" y="1611628"/>
            <a:ext cx="5544616" cy="206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300192" y="1647228"/>
            <a:ext cx="2304256" cy="203132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g-BG" dirty="0" smtClean="0"/>
              <a:t>Трептене – повтарящо се движение напред – назад около някакво равновесно положение на тялото.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554683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586410"/>
          </a:xfrm>
        </p:spPr>
        <p:txBody>
          <a:bodyPr>
            <a:normAutofit fontScale="90000"/>
          </a:bodyPr>
          <a:lstStyle/>
          <a:p>
            <a:r>
              <a:rPr lang="bg-BG" dirty="0"/>
              <a:t>Посочете общата ос, </a:t>
            </a:r>
            <a:r>
              <a:rPr lang="bg-BG" dirty="0" smtClean="0"/>
              <a:t>около </a:t>
            </a:r>
            <a:r>
              <a:rPr lang="ru-RU" dirty="0" smtClean="0"/>
              <a:t>която се въртят </a:t>
            </a:r>
            <a:r>
              <a:rPr lang="ru-RU" dirty="0"/>
              <a:t>трите </a:t>
            </a:r>
            <a:r>
              <a:rPr lang="ru-RU" dirty="0" smtClean="0"/>
              <a:t>стрелки </a:t>
            </a:r>
            <a:r>
              <a:rPr lang="bg-BG" dirty="0" smtClean="0"/>
              <a:t>на </a:t>
            </a:r>
            <a:r>
              <a:rPr lang="bg-BG" dirty="0"/>
              <a:t>часовника. За </a:t>
            </a:r>
            <a:r>
              <a:rPr lang="bg-BG" dirty="0" smtClean="0"/>
              <a:t>колко минути всяка стрелка </a:t>
            </a:r>
            <a:r>
              <a:rPr lang="bg-BG" dirty="0"/>
              <a:t>прави</a:t>
            </a:r>
            <a:br>
              <a:rPr lang="bg-BG" dirty="0"/>
            </a:br>
            <a:r>
              <a:rPr lang="bg-BG" dirty="0"/>
              <a:t>едно </a:t>
            </a:r>
            <a:r>
              <a:rPr lang="bg-BG" dirty="0" smtClean="0"/>
              <a:t>пълно завъртане (върхът й  писва пълна окръжност</a:t>
            </a:r>
            <a:r>
              <a:rPr lang="bg-BG" dirty="0"/>
              <a:t>)?</a:t>
            </a:r>
            <a:endParaRPr lang="bg-BG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CEADC"/>
              </a:clrFrom>
              <a:clrTo>
                <a:srgbClr val="FCEADC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789040"/>
            <a:ext cx="2124075" cy="218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4035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dirty="0" smtClean="0"/>
              <a:t>Какво движение извършва тялото?</a:t>
            </a:r>
            <a:endParaRPr lang="bg-BG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8560" y="1772816"/>
            <a:ext cx="4687480" cy="352839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4379642" y="2967335"/>
            <a:ext cx="464678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g-BG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Праволинейно</a:t>
            </a:r>
          </a:p>
          <a:p>
            <a:pPr algn="ctr"/>
            <a:r>
              <a:rPr lang="bg-BG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движение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204899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dirty="0" smtClean="0"/>
              <a:t>Какво движение извършва тялото?</a:t>
            </a:r>
            <a:endParaRPr lang="bg-BG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" y="1772816"/>
            <a:ext cx="3744101" cy="352839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4381245" y="2967335"/>
            <a:ext cx="464357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g-BG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Криволинейно</a:t>
            </a:r>
          </a:p>
          <a:p>
            <a:pPr algn="ctr"/>
            <a:r>
              <a:rPr lang="bg-BG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движение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812654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dirty="0" smtClean="0"/>
              <a:t>Какво движение извършва тялото?</a:t>
            </a:r>
            <a:endParaRPr lang="bg-BG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30" y="1788988"/>
            <a:ext cx="4248472" cy="41110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4442802" y="2967335"/>
            <a:ext cx="452046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g-BG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Движение</a:t>
            </a:r>
          </a:p>
          <a:p>
            <a:pPr algn="ctr"/>
            <a:r>
              <a:rPr lang="bg-BG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по окръжност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812654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dirty="0" smtClean="0"/>
              <a:t>Какво движение извършва тялото?</a:t>
            </a:r>
            <a:endParaRPr lang="bg-BG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1512876"/>
            <a:ext cx="3015588" cy="466324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5292522" y="2967335"/>
            <a:ext cx="28210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g-BG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Въртене 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812654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dirty="0" smtClean="0"/>
              <a:t>Какво движение извършва тялото?</a:t>
            </a:r>
            <a:endParaRPr lang="bg-BG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8560" y="1990145"/>
            <a:ext cx="4687480" cy="309373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4302699" y="2967335"/>
            <a:ext cx="480067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g-BG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Криволинейно </a:t>
            </a:r>
          </a:p>
          <a:p>
            <a:pPr algn="ctr"/>
            <a:r>
              <a:rPr lang="bg-BG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движение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812654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dirty="0" smtClean="0"/>
              <a:t>Какво движение извършва тялото?</a:t>
            </a:r>
            <a:endParaRPr lang="bg-BG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83" y="1772816"/>
            <a:ext cx="3528393" cy="352839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5164441" y="2967335"/>
            <a:ext cx="30771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g-BG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Трептене 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812654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dirty="0" smtClean="0"/>
              <a:t>Какво движение извършва тялото?</a:t>
            </a:r>
            <a:endParaRPr lang="bg-BG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8560" y="2675865"/>
            <a:ext cx="4687480" cy="172229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4381245" y="2967335"/>
            <a:ext cx="464357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g-BG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Криволинейно</a:t>
            </a:r>
          </a:p>
          <a:p>
            <a:pPr algn="ctr"/>
            <a:r>
              <a:rPr lang="bg-BG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движение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812654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978896" cy="4525963"/>
          </a:xfrm>
          <a:effectLst>
            <a:softEdge rad="635000"/>
          </a:effectLst>
        </p:spPr>
        <p:txBody>
          <a:bodyPr/>
          <a:lstStyle/>
          <a:p>
            <a:r>
              <a:rPr lang="ru-RU" dirty="0"/>
              <a:t>живите </a:t>
            </a:r>
            <a:r>
              <a:rPr lang="ru-RU" dirty="0" err="1"/>
              <a:t>организми</a:t>
            </a:r>
            <a:r>
              <a:rPr lang="ru-RU" dirty="0"/>
              <a:t> се </a:t>
            </a:r>
            <a:r>
              <a:rPr lang="ru-RU" dirty="0" err="1"/>
              <a:t>движат</a:t>
            </a:r>
            <a:r>
              <a:rPr lang="ru-RU" dirty="0"/>
              <a:t> - </a:t>
            </a:r>
            <a:r>
              <a:rPr lang="ru-RU" dirty="0" err="1"/>
              <a:t>птиците</a:t>
            </a:r>
            <a:r>
              <a:rPr lang="ru-RU" dirty="0"/>
              <a:t> летят, </a:t>
            </a:r>
            <a:r>
              <a:rPr lang="ru-RU" dirty="0" err="1" smtClean="0"/>
              <a:t>рибите</a:t>
            </a:r>
            <a:r>
              <a:rPr lang="ru-RU" dirty="0" smtClean="0"/>
              <a:t> </a:t>
            </a:r>
            <a:r>
              <a:rPr lang="ru-RU" dirty="0" err="1" smtClean="0"/>
              <a:t>плуват</a:t>
            </a:r>
            <a:r>
              <a:rPr lang="ru-RU" dirty="0"/>
              <a:t>, </a:t>
            </a:r>
            <a:r>
              <a:rPr lang="ru-RU" dirty="0" err="1"/>
              <a:t>зайците</a:t>
            </a:r>
            <a:r>
              <a:rPr lang="ru-RU" dirty="0"/>
              <a:t> </a:t>
            </a:r>
            <a:r>
              <a:rPr lang="ru-RU" dirty="0" err="1"/>
              <a:t>бягат</a:t>
            </a:r>
            <a:r>
              <a:rPr lang="ru-RU" dirty="0"/>
              <a:t>, </a:t>
            </a:r>
            <a:r>
              <a:rPr lang="ru-RU" dirty="0" err="1"/>
              <a:t>охлювите</a:t>
            </a:r>
            <a:r>
              <a:rPr lang="ru-RU" dirty="0"/>
              <a:t> </a:t>
            </a:r>
            <a:r>
              <a:rPr lang="ru-RU" dirty="0" err="1"/>
              <a:t>пълзят</a:t>
            </a:r>
            <a:r>
              <a:rPr lang="ru-RU" dirty="0"/>
              <a:t>, а </a:t>
            </a:r>
            <a:r>
              <a:rPr lang="ru-RU" dirty="0" err="1" smtClean="0"/>
              <a:t>растенията</a:t>
            </a:r>
            <a:r>
              <a:rPr lang="ru-RU" dirty="0" smtClean="0"/>
              <a:t> </a:t>
            </a:r>
            <a:r>
              <a:rPr lang="ru-RU" dirty="0" err="1" smtClean="0"/>
              <a:t>движат</a:t>
            </a:r>
            <a:r>
              <a:rPr lang="ru-RU" dirty="0" smtClean="0"/>
              <a:t> </a:t>
            </a:r>
            <a:r>
              <a:rPr lang="ru-RU" dirty="0"/>
              <a:t>само </a:t>
            </a:r>
            <a:r>
              <a:rPr lang="ru-RU" dirty="0" err="1"/>
              <a:t>отделни</a:t>
            </a:r>
            <a:r>
              <a:rPr lang="ru-RU" dirty="0"/>
              <a:t> свои части</a:t>
            </a:r>
            <a:endParaRPr lang="bg-BG" dirty="0"/>
          </a:p>
        </p:txBody>
      </p:sp>
      <p:grpSp>
        <p:nvGrpSpPr>
          <p:cNvPr id="6" name="Group 5"/>
          <p:cNvGrpSpPr/>
          <p:nvPr/>
        </p:nvGrpSpPr>
        <p:grpSpPr>
          <a:xfrm>
            <a:off x="467544" y="260648"/>
            <a:ext cx="8208912" cy="1153953"/>
            <a:chOff x="467544" y="260648"/>
            <a:chExt cx="8208912" cy="1153953"/>
          </a:xfrm>
        </p:grpSpPr>
        <p:sp>
          <p:nvSpPr>
            <p:cNvPr id="4" name="Rounded Rectangle 3"/>
            <p:cNvSpPr/>
            <p:nvPr/>
          </p:nvSpPr>
          <p:spPr>
            <a:xfrm>
              <a:off x="467544" y="260648"/>
              <a:ext cx="8208912" cy="1152128"/>
            </a:xfrm>
            <a:prstGeom prst="roundRect">
              <a:avLst/>
            </a:prstGeom>
            <a:effectLst>
              <a:glow rad="228600">
                <a:schemeClr val="accent1">
                  <a:satMod val="175000"/>
                  <a:alpha val="40000"/>
                </a:schemeClr>
              </a:glow>
              <a:outerShdw blurRad="40000" dist="23000" dir="5400000" rotWithShape="0">
                <a:srgbClr val="000000">
                  <a:alpha val="35000"/>
                </a:srgbClr>
              </a:outerShdw>
              <a:softEdge rad="635000"/>
            </a:effectLst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g-BG" sz="4000" dirty="0"/>
                <a:t>Вече знаете, че:</a:t>
              </a:r>
            </a:p>
          </p:txBody>
        </p:sp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766" y="276255"/>
              <a:ext cx="793170" cy="113834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916832"/>
            <a:ext cx="3453730" cy="37006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7819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Каква е посоката на движение?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На </a:t>
            </a:r>
            <a:r>
              <a:rPr lang="ru-RU" dirty="0" err="1"/>
              <a:t>есен</a:t>
            </a:r>
            <a:r>
              <a:rPr lang="ru-RU" dirty="0"/>
              <a:t> </a:t>
            </a:r>
            <a:r>
              <a:rPr lang="ru-RU" dirty="0" err="1"/>
              <a:t>прелетните</a:t>
            </a:r>
            <a:r>
              <a:rPr lang="ru-RU" dirty="0"/>
              <a:t> </a:t>
            </a:r>
            <a:r>
              <a:rPr lang="ru-RU" dirty="0" err="1"/>
              <a:t>птици</a:t>
            </a:r>
            <a:r>
              <a:rPr lang="ru-RU" dirty="0"/>
              <a:t> </a:t>
            </a:r>
            <a:r>
              <a:rPr lang="ru-RU" dirty="0" err="1"/>
              <a:t>отлитат</a:t>
            </a:r>
            <a:r>
              <a:rPr lang="ru-RU" dirty="0"/>
              <a:t> на юг. В </a:t>
            </a:r>
            <a:r>
              <a:rPr lang="ru-RU" dirty="0" err="1"/>
              <a:t>каква</a:t>
            </a:r>
            <a:r>
              <a:rPr lang="ru-RU" dirty="0"/>
              <a:t> </a:t>
            </a:r>
            <a:r>
              <a:rPr lang="ru-RU" dirty="0" err="1"/>
              <a:t>посока</a:t>
            </a:r>
            <a:r>
              <a:rPr lang="ru-RU" dirty="0"/>
              <a:t> летят те, </a:t>
            </a:r>
            <a:r>
              <a:rPr lang="ru-RU" dirty="0" err="1"/>
              <a:t>когато</a:t>
            </a:r>
            <a:r>
              <a:rPr lang="ru-RU" dirty="0"/>
              <a:t> </a:t>
            </a:r>
            <a:r>
              <a:rPr lang="ru-RU" dirty="0" smtClean="0"/>
              <a:t>се </a:t>
            </a:r>
            <a:r>
              <a:rPr lang="ru-RU" dirty="0" err="1" smtClean="0"/>
              <a:t>връщат</a:t>
            </a:r>
            <a:r>
              <a:rPr lang="ru-RU" dirty="0" smtClean="0"/>
              <a:t> </a:t>
            </a:r>
            <a:r>
              <a:rPr lang="ru-RU" dirty="0"/>
              <a:t>у нас </a:t>
            </a:r>
            <a:r>
              <a:rPr lang="ru-RU" dirty="0" err="1" smtClean="0"/>
              <a:t>през</a:t>
            </a:r>
            <a:r>
              <a:rPr lang="ru-RU" dirty="0"/>
              <a:t> </a:t>
            </a:r>
            <a:r>
              <a:rPr lang="ru-RU" dirty="0" err="1" smtClean="0"/>
              <a:t>пролетта</a:t>
            </a:r>
            <a:r>
              <a:rPr lang="ru-RU" dirty="0" smtClean="0"/>
              <a:t>?____________________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• </a:t>
            </a:r>
            <a:r>
              <a:rPr lang="ru-RU" dirty="0" err="1"/>
              <a:t>Една</a:t>
            </a:r>
            <a:r>
              <a:rPr lang="ru-RU" dirty="0"/>
              <a:t> </a:t>
            </a:r>
            <a:r>
              <a:rPr lang="ru-RU" dirty="0" err="1"/>
              <a:t>мравка</a:t>
            </a:r>
            <a:r>
              <a:rPr lang="ru-RU" dirty="0"/>
              <a:t> се </a:t>
            </a:r>
            <a:r>
              <a:rPr lang="ru-RU" dirty="0" err="1"/>
              <a:t>движи</a:t>
            </a:r>
            <a:r>
              <a:rPr lang="ru-RU" dirty="0"/>
              <a:t> на </a:t>
            </a:r>
            <a:r>
              <a:rPr lang="ru-RU" dirty="0" err="1"/>
              <a:t>изток</a:t>
            </a:r>
            <a:r>
              <a:rPr lang="ru-RU" dirty="0"/>
              <a:t>, а друга </a:t>
            </a:r>
            <a:r>
              <a:rPr lang="ru-RU" dirty="0" smtClean="0"/>
              <a:t>– на север</a:t>
            </a:r>
            <a:r>
              <a:rPr lang="ru-RU" dirty="0"/>
              <a:t>. </a:t>
            </a:r>
            <a:r>
              <a:rPr lang="ru-RU" dirty="0" err="1"/>
              <a:t>Какъв</a:t>
            </a:r>
            <a:r>
              <a:rPr lang="ru-RU" dirty="0"/>
              <a:t> </a:t>
            </a:r>
            <a:r>
              <a:rPr lang="ru-RU" dirty="0" err="1"/>
              <a:t>ъгъл</a:t>
            </a:r>
            <a:r>
              <a:rPr lang="ru-RU" dirty="0"/>
              <a:t> </a:t>
            </a:r>
            <a:r>
              <a:rPr lang="ru-RU" dirty="0" err="1" smtClean="0"/>
              <a:t>сключват</a:t>
            </a:r>
            <a:r>
              <a:rPr lang="ru-RU" dirty="0" smtClean="0"/>
              <a:t> </a:t>
            </a:r>
            <a:r>
              <a:rPr lang="ru-RU" dirty="0" err="1" smtClean="0"/>
              <a:t>помежду</a:t>
            </a:r>
            <a:r>
              <a:rPr lang="ru-RU" dirty="0" smtClean="0"/>
              <a:t> </a:t>
            </a:r>
            <a:r>
              <a:rPr lang="ru-RU" dirty="0"/>
              <a:t>си </a:t>
            </a:r>
            <a:r>
              <a:rPr lang="ru-RU" dirty="0" smtClean="0"/>
              <a:t> </a:t>
            </a:r>
            <a:r>
              <a:rPr lang="ru-RU" dirty="0" err="1" smtClean="0"/>
              <a:t>осоките</a:t>
            </a:r>
            <a:r>
              <a:rPr lang="ru-RU" dirty="0" smtClean="0"/>
              <a:t> </a:t>
            </a:r>
            <a:r>
              <a:rPr lang="ru-RU" dirty="0"/>
              <a:t>на движение на </a:t>
            </a:r>
            <a:r>
              <a:rPr lang="ru-RU" dirty="0" err="1"/>
              <a:t>двете</a:t>
            </a:r>
            <a:r>
              <a:rPr lang="ru-RU" dirty="0"/>
              <a:t> </a:t>
            </a:r>
            <a:r>
              <a:rPr lang="ru-RU" dirty="0" err="1"/>
              <a:t>мравки</a:t>
            </a:r>
            <a:r>
              <a:rPr lang="ru-RU" dirty="0"/>
              <a:t>?</a:t>
            </a:r>
            <a:endParaRPr lang="bg-BG" dirty="0"/>
          </a:p>
        </p:txBody>
      </p:sp>
      <p:sp>
        <p:nvSpPr>
          <p:cNvPr id="4" name="Rectangle 3"/>
          <p:cNvSpPr/>
          <p:nvPr/>
        </p:nvSpPr>
        <p:spPr>
          <a:xfrm>
            <a:off x="4572000" y="2276872"/>
            <a:ext cx="18854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g-BG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север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644009" y="4653136"/>
            <a:ext cx="2681734" cy="2049322"/>
            <a:chOff x="4644009" y="4653136"/>
            <a:chExt cx="2681734" cy="204932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35280" y="5949280"/>
              <a:ext cx="2490463" cy="753178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4007309" y="5289836"/>
              <a:ext cx="1857300" cy="58389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20136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dirty="0" smtClean="0"/>
              <a:t>Какво движение извършва тялото?</a:t>
            </a:r>
            <a:endParaRPr lang="bg-BG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8560" y="2919828"/>
            <a:ext cx="4687480" cy="123436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4379642" y="2967335"/>
            <a:ext cx="464678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g-BG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Праволинейно</a:t>
            </a:r>
          </a:p>
          <a:p>
            <a:pPr algn="ctr"/>
            <a:r>
              <a:rPr lang="bg-BG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движение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812654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Лабиринт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376844" cy="2116832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При </a:t>
            </a:r>
            <a:r>
              <a:rPr lang="ru-RU" dirty="0" err="1"/>
              <a:t>движението</a:t>
            </a:r>
            <a:r>
              <a:rPr lang="ru-RU" dirty="0"/>
              <a:t> си всяко </a:t>
            </a:r>
            <a:r>
              <a:rPr lang="ru-RU" dirty="0" err="1"/>
              <a:t>тяло</a:t>
            </a:r>
            <a:r>
              <a:rPr lang="ru-RU" dirty="0"/>
              <a:t> </a:t>
            </a:r>
            <a:r>
              <a:rPr lang="ru-RU" dirty="0" err="1"/>
              <a:t>описва</a:t>
            </a:r>
            <a:r>
              <a:rPr lang="ru-RU" dirty="0"/>
              <a:t> </a:t>
            </a:r>
            <a:r>
              <a:rPr lang="ru-RU" dirty="0" err="1" smtClean="0"/>
              <a:t>някаква</a:t>
            </a:r>
            <a:r>
              <a:rPr lang="ru-RU" dirty="0"/>
              <a:t> </a:t>
            </a:r>
            <a:r>
              <a:rPr lang="ru-RU" dirty="0" smtClean="0"/>
              <a:t>линия </a:t>
            </a:r>
            <a:r>
              <a:rPr lang="ru-RU" dirty="0"/>
              <a:t>- права или крива. </a:t>
            </a:r>
            <a:endParaRPr lang="ru-RU" dirty="0" smtClean="0"/>
          </a:p>
          <a:p>
            <a:r>
              <a:rPr lang="ru-RU" dirty="0" err="1" smtClean="0"/>
              <a:t>Линията</a:t>
            </a:r>
            <a:r>
              <a:rPr lang="ru-RU" dirty="0"/>
              <a:t>, по </a:t>
            </a:r>
            <a:r>
              <a:rPr lang="ru-RU" dirty="0" smtClean="0"/>
              <a:t>която се </a:t>
            </a:r>
            <a:r>
              <a:rPr lang="ru-RU" dirty="0" err="1"/>
              <a:t>движат</a:t>
            </a:r>
            <a:r>
              <a:rPr lang="ru-RU" dirty="0"/>
              <a:t> </a:t>
            </a:r>
            <a:r>
              <a:rPr lang="ru-RU" dirty="0" err="1"/>
              <a:t>телата</a:t>
            </a:r>
            <a:r>
              <a:rPr lang="ru-RU" dirty="0"/>
              <a:t>, </a:t>
            </a:r>
            <a:r>
              <a:rPr lang="ru-RU" dirty="0" err="1"/>
              <a:t>има</a:t>
            </a:r>
            <a:r>
              <a:rPr lang="ru-RU" dirty="0"/>
              <a:t> </a:t>
            </a:r>
            <a:r>
              <a:rPr lang="ru-RU" dirty="0" err="1"/>
              <a:t>специално</a:t>
            </a:r>
            <a:r>
              <a:rPr lang="ru-RU" dirty="0"/>
              <a:t> </a:t>
            </a:r>
            <a:r>
              <a:rPr lang="ru-RU" dirty="0" err="1" smtClean="0"/>
              <a:t>име</a:t>
            </a:r>
            <a:r>
              <a:rPr lang="ru-RU" dirty="0" smtClean="0"/>
              <a:t>. </a:t>
            </a:r>
          </a:p>
          <a:p>
            <a:r>
              <a:rPr lang="ru-RU" dirty="0" smtClean="0"/>
              <a:t>За </a:t>
            </a:r>
            <a:r>
              <a:rPr lang="ru-RU" dirty="0"/>
              <a:t>да </a:t>
            </a:r>
            <a:r>
              <a:rPr lang="ru-RU" dirty="0" err="1" smtClean="0"/>
              <a:t>го</a:t>
            </a:r>
            <a:r>
              <a:rPr lang="ru-RU" dirty="0"/>
              <a:t> </a:t>
            </a:r>
            <a:r>
              <a:rPr lang="bg-BG" dirty="0" smtClean="0"/>
              <a:t>научиш</a:t>
            </a:r>
            <a:r>
              <a:rPr lang="bg-BG" dirty="0"/>
              <a:t>, премини през лабиринта.</a:t>
            </a:r>
            <a:endParaRPr lang="bg-B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696698"/>
            <a:ext cx="8294492" cy="264089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64398" y="5507312"/>
            <a:ext cx="40427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g-BG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т</a:t>
            </a:r>
            <a:endParaRPr lang="en-US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43632" y="5506111"/>
            <a:ext cx="48763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g-BG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</a:t>
            </a:r>
            <a:endParaRPr lang="en-US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41898" y="5506111"/>
            <a:ext cx="46358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g-BG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а</a:t>
            </a:r>
            <a:endParaRPr lang="en-US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71287" y="5506110"/>
            <a:ext cx="46839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g-BG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е</a:t>
            </a:r>
            <a:endParaRPr lang="en-US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80550" y="5506109"/>
            <a:ext cx="46358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g-BG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</a:t>
            </a:r>
            <a:endParaRPr lang="en-US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41999" y="5506108"/>
            <a:ext cx="40427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g-BG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т</a:t>
            </a:r>
            <a:endParaRPr lang="en-US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23702" y="5506110"/>
            <a:ext cx="48763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g-BG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</a:t>
            </a:r>
            <a:endParaRPr lang="en-US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555776" y="5527020"/>
            <a:ext cx="48763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g-BG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</a:t>
            </a:r>
            <a:endParaRPr lang="en-US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812833" y="5527884"/>
            <a:ext cx="49885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g-BG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и</a:t>
            </a:r>
            <a:endParaRPr lang="en-US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541852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27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260648"/>
            <a:ext cx="8964488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isometricOffAxis1Right"/>
              <a:lightRig rig="threePt" dir="t"/>
            </a:scene3d>
          </a:bodyPr>
          <a:lstStyle/>
          <a:p>
            <a:pPr algn="ctr"/>
            <a:r>
              <a:rPr lang="bg-BG" sz="6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Moonlight" pitchFamily="2" charset="0"/>
              </a:rPr>
              <a:t>Добра работа!</a:t>
            </a:r>
            <a:endParaRPr lang="en-US" sz="6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Moonlight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3528" y="5445224"/>
            <a:ext cx="515872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g-BG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Аничка Петкова</a:t>
            </a:r>
          </a:p>
          <a:p>
            <a:pPr algn="ctr"/>
            <a:r>
              <a:rPr lang="bg-BG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ОУ „Иван Вазов“ - Видин</a:t>
            </a:r>
            <a:endParaRPr lang="en-US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63450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 за </a:t>
            </a:r>
            <a:r>
              <a:rPr lang="ru-RU" dirty="0" err="1" smtClean="0"/>
              <a:t>различните</a:t>
            </a:r>
            <a:r>
              <a:rPr lang="ru-RU" dirty="0" smtClean="0"/>
              <a:t> движения на </a:t>
            </a:r>
            <a:r>
              <a:rPr lang="ru-RU" dirty="0" err="1" smtClean="0"/>
              <a:t>телата</a:t>
            </a:r>
            <a:r>
              <a:rPr lang="ru-RU" dirty="0" smtClean="0"/>
              <a:t> - например </a:t>
            </a:r>
            <a:r>
              <a:rPr lang="ru-RU" dirty="0" err="1" smtClean="0"/>
              <a:t>хората</a:t>
            </a:r>
            <a:r>
              <a:rPr lang="ru-RU" dirty="0"/>
              <a:t> </a:t>
            </a:r>
            <a:r>
              <a:rPr lang="ru-RU" dirty="0" smtClean="0"/>
              <a:t>и </a:t>
            </a:r>
            <a:r>
              <a:rPr lang="ru-RU" dirty="0" err="1" smtClean="0"/>
              <a:t>автомобилите</a:t>
            </a:r>
            <a:r>
              <a:rPr lang="ru-RU" dirty="0" smtClean="0"/>
              <a:t> се </a:t>
            </a:r>
            <a:r>
              <a:rPr lang="ru-RU" dirty="0" err="1" smtClean="0"/>
              <a:t>движат</a:t>
            </a:r>
            <a:r>
              <a:rPr lang="ru-RU" dirty="0" smtClean="0"/>
              <a:t> по права или крива линия, струните на </a:t>
            </a:r>
            <a:r>
              <a:rPr lang="ru-RU" dirty="0" err="1" smtClean="0"/>
              <a:t>цигулката</a:t>
            </a:r>
            <a:r>
              <a:rPr lang="ru-RU" dirty="0" smtClean="0"/>
              <a:t> </a:t>
            </a:r>
            <a:r>
              <a:rPr lang="ru-RU" dirty="0" err="1" smtClean="0"/>
              <a:t>трептят</a:t>
            </a:r>
            <a:r>
              <a:rPr lang="ru-RU" dirty="0" smtClean="0"/>
              <a:t>, а </a:t>
            </a:r>
            <a:r>
              <a:rPr lang="ru-RU" dirty="0" err="1" smtClean="0"/>
              <a:t>пумпалът</a:t>
            </a:r>
            <a:r>
              <a:rPr lang="ru-RU" dirty="0" smtClean="0"/>
              <a:t> се </a:t>
            </a:r>
            <a:r>
              <a:rPr lang="ru-RU" dirty="0" err="1" smtClean="0"/>
              <a:t>върти</a:t>
            </a:r>
            <a:r>
              <a:rPr lang="ru-RU" dirty="0" smtClean="0"/>
              <a:t>;</a:t>
            </a:r>
          </a:p>
          <a:p>
            <a:pPr marL="0" indent="0">
              <a:buNone/>
            </a:pPr>
            <a:r>
              <a:rPr lang="ru-RU" dirty="0" smtClean="0"/>
              <a:t>•   как </a:t>
            </a:r>
            <a:r>
              <a:rPr lang="ru-RU" dirty="0" err="1" smtClean="0"/>
              <a:t>трептящите</a:t>
            </a:r>
            <a:r>
              <a:rPr lang="ru-RU" dirty="0" smtClean="0"/>
              <a:t> тела </a:t>
            </a:r>
            <a:r>
              <a:rPr lang="ru-RU" dirty="0" err="1" smtClean="0"/>
              <a:t>издават</a:t>
            </a:r>
            <a:r>
              <a:rPr lang="ru-RU" dirty="0" smtClean="0"/>
              <a:t> звук;</a:t>
            </a:r>
          </a:p>
          <a:p>
            <a:pPr marL="0" indent="0">
              <a:buNone/>
            </a:pPr>
            <a:r>
              <a:rPr lang="ru-RU" dirty="0" smtClean="0"/>
              <a:t>•   как </a:t>
            </a:r>
            <a:r>
              <a:rPr lang="ru-RU" dirty="0" err="1" smtClean="0"/>
              <a:t>силите</a:t>
            </a:r>
            <a:r>
              <a:rPr lang="ru-RU" dirty="0" smtClean="0"/>
              <a:t> </a:t>
            </a:r>
            <a:r>
              <a:rPr lang="ru-RU" dirty="0" err="1" smtClean="0"/>
              <a:t>променят</a:t>
            </a:r>
            <a:r>
              <a:rPr lang="ru-RU" dirty="0" smtClean="0"/>
              <a:t> </a:t>
            </a:r>
            <a:r>
              <a:rPr lang="ru-RU" dirty="0" err="1" smtClean="0"/>
              <a:t>движението</a:t>
            </a:r>
            <a:r>
              <a:rPr lang="ru-RU" dirty="0" smtClean="0"/>
              <a:t> и формата на </a:t>
            </a:r>
            <a:r>
              <a:rPr lang="ru-RU" dirty="0" err="1" smtClean="0"/>
              <a:t>телата</a:t>
            </a:r>
            <a:r>
              <a:rPr lang="ru-RU" dirty="0" smtClean="0"/>
              <a:t>;</a:t>
            </a:r>
          </a:p>
          <a:p>
            <a:pPr marL="0" indent="0">
              <a:buNone/>
            </a:pPr>
            <a:r>
              <a:rPr lang="ru-RU" dirty="0" smtClean="0"/>
              <a:t>•   за </a:t>
            </a:r>
            <a:r>
              <a:rPr lang="ru-RU" dirty="0" err="1" smtClean="0"/>
              <a:t>различните</a:t>
            </a:r>
            <a:r>
              <a:rPr lang="ru-RU" dirty="0" smtClean="0"/>
              <a:t> </a:t>
            </a:r>
            <a:r>
              <a:rPr lang="ru-RU" dirty="0" err="1" smtClean="0"/>
              <a:t>видове</a:t>
            </a:r>
            <a:r>
              <a:rPr lang="ru-RU" dirty="0" smtClean="0"/>
              <a:t> </a:t>
            </a:r>
            <a:r>
              <a:rPr lang="ru-RU" dirty="0" err="1" smtClean="0"/>
              <a:t>енергия</a:t>
            </a:r>
            <a:r>
              <a:rPr lang="ru-RU" dirty="0" smtClean="0"/>
              <a:t> - </a:t>
            </a:r>
            <a:r>
              <a:rPr lang="ru-RU" dirty="0" err="1" smtClean="0"/>
              <a:t>енергия</a:t>
            </a:r>
            <a:r>
              <a:rPr lang="ru-RU" dirty="0" smtClean="0"/>
              <a:t> на </a:t>
            </a:r>
            <a:r>
              <a:rPr lang="ru-RU" dirty="0" err="1" smtClean="0"/>
              <a:t>движението</a:t>
            </a:r>
            <a:r>
              <a:rPr lang="ru-RU" dirty="0" smtClean="0"/>
              <a:t>, </a:t>
            </a:r>
            <a:r>
              <a:rPr lang="ru-RU" dirty="0" err="1" smtClean="0"/>
              <a:t>топлинна</a:t>
            </a:r>
            <a:r>
              <a:rPr lang="ru-RU" dirty="0" smtClean="0"/>
              <a:t> </a:t>
            </a:r>
            <a:r>
              <a:rPr lang="ru-RU" dirty="0" err="1" smtClean="0"/>
              <a:t>енергия</a:t>
            </a:r>
            <a:r>
              <a:rPr lang="ru-RU" dirty="0" smtClean="0"/>
              <a:t>, </a:t>
            </a:r>
            <a:r>
              <a:rPr lang="ru-RU" dirty="0" err="1" smtClean="0"/>
              <a:t>електрическа</a:t>
            </a:r>
            <a:r>
              <a:rPr lang="ru-RU" dirty="0" smtClean="0"/>
              <a:t> </a:t>
            </a:r>
            <a:r>
              <a:rPr lang="ru-RU" dirty="0" err="1" smtClean="0"/>
              <a:t>енергия</a:t>
            </a:r>
            <a:r>
              <a:rPr lang="ru-RU" dirty="0" smtClean="0"/>
              <a:t>, </a:t>
            </a:r>
            <a:r>
              <a:rPr lang="ru-RU" dirty="0" err="1" smtClean="0"/>
              <a:t>енергия</a:t>
            </a:r>
            <a:r>
              <a:rPr lang="ru-RU" dirty="0"/>
              <a:t> </a:t>
            </a:r>
            <a:r>
              <a:rPr lang="ru-RU" dirty="0" smtClean="0"/>
              <a:t>на </a:t>
            </a:r>
            <a:r>
              <a:rPr lang="ru-RU" dirty="0" err="1" smtClean="0"/>
              <a:t>горивата</a:t>
            </a:r>
            <a:r>
              <a:rPr lang="ru-RU" dirty="0" smtClean="0"/>
              <a:t> и храните;</a:t>
            </a:r>
          </a:p>
          <a:p>
            <a:pPr marL="0" indent="0">
              <a:buNone/>
            </a:pPr>
            <a:r>
              <a:rPr lang="ru-RU" dirty="0" smtClean="0"/>
              <a:t>• </a:t>
            </a:r>
            <a:r>
              <a:rPr lang="ru-RU" dirty="0" err="1" smtClean="0"/>
              <a:t>Слънцето</a:t>
            </a:r>
            <a:r>
              <a:rPr lang="ru-RU" dirty="0" smtClean="0"/>
              <a:t>, </a:t>
            </a:r>
            <a:r>
              <a:rPr lang="ru-RU" dirty="0" err="1" smtClean="0"/>
              <a:t>водата</a:t>
            </a:r>
            <a:r>
              <a:rPr lang="ru-RU" dirty="0" smtClean="0"/>
              <a:t> и </a:t>
            </a:r>
            <a:r>
              <a:rPr lang="ru-RU" dirty="0" err="1" smtClean="0"/>
              <a:t>вятърът</a:t>
            </a:r>
            <a:r>
              <a:rPr lang="ru-RU" dirty="0" smtClean="0"/>
              <a:t> </a:t>
            </a:r>
            <a:r>
              <a:rPr lang="ru-RU" dirty="0" err="1" smtClean="0"/>
              <a:t>са</a:t>
            </a:r>
            <a:r>
              <a:rPr lang="ru-RU" dirty="0" smtClean="0"/>
              <a:t> </a:t>
            </a:r>
            <a:r>
              <a:rPr lang="ru-RU" dirty="0" err="1" smtClean="0"/>
              <a:t>източници</a:t>
            </a:r>
            <a:r>
              <a:rPr lang="ru-RU" dirty="0" smtClean="0"/>
              <a:t> на </a:t>
            </a:r>
            <a:r>
              <a:rPr lang="ru-RU" dirty="0" err="1" smtClean="0"/>
              <a:t>енергия</a:t>
            </a:r>
            <a:r>
              <a:rPr lang="ru-RU" dirty="0" smtClean="0"/>
              <a:t>, </a:t>
            </a:r>
            <a:r>
              <a:rPr lang="ru-RU" dirty="0" err="1" smtClean="0"/>
              <a:t>които</a:t>
            </a:r>
            <a:r>
              <a:rPr lang="ru-RU" dirty="0" smtClean="0"/>
              <a:t> не </a:t>
            </a:r>
            <a:r>
              <a:rPr lang="ru-RU" dirty="0" err="1" smtClean="0"/>
              <a:t>замърсяват</a:t>
            </a:r>
            <a:r>
              <a:rPr lang="ru-RU" dirty="0" smtClean="0"/>
              <a:t> </a:t>
            </a:r>
            <a:r>
              <a:rPr lang="ru-RU" dirty="0" err="1" smtClean="0"/>
              <a:t>околната</a:t>
            </a:r>
            <a:r>
              <a:rPr lang="ru-RU" dirty="0" smtClean="0"/>
              <a:t> среда;</a:t>
            </a:r>
          </a:p>
          <a:p>
            <a:pPr marL="0" indent="0">
              <a:buNone/>
            </a:pPr>
            <a:r>
              <a:rPr lang="ru-RU" dirty="0" smtClean="0"/>
              <a:t>•    при </a:t>
            </a:r>
            <a:r>
              <a:rPr lang="ru-RU" dirty="0" err="1" smtClean="0"/>
              <a:t>изгарянето</a:t>
            </a:r>
            <a:r>
              <a:rPr lang="ru-RU" dirty="0" smtClean="0"/>
              <a:t> на </a:t>
            </a:r>
            <a:r>
              <a:rPr lang="ru-RU" dirty="0" err="1" smtClean="0"/>
              <a:t>горивата</a:t>
            </a:r>
            <a:r>
              <a:rPr lang="ru-RU" dirty="0" smtClean="0"/>
              <a:t> се отделят </a:t>
            </a:r>
            <a:r>
              <a:rPr lang="ru-RU" dirty="0" err="1" smtClean="0"/>
              <a:t>въглероден</a:t>
            </a:r>
            <a:r>
              <a:rPr lang="ru-RU" dirty="0"/>
              <a:t> </a:t>
            </a:r>
            <a:r>
              <a:rPr lang="ru-RU" dirty="0" smtClean="0"/>
              <a:t>диоксид и </a:t>
            </a:r>
            <a:r>
              <a:rPr lang="ru-RU" dirty="0" err="1" smtClean="0"/>
              <a:t>други</a:t>
            </a:r>
            <a:r>
              <a:rPr lang="ru-RU" dirty="0" smtClean="0"/>
              <a:t> вещества, </a:t>
            </a:r>
            <a:r>
              <a:rPr lang="ru-RU" dirty="0" err="1" smtClean="0"/>
              <a:t>които</a:t>
            </a:r>
            <a:r>
              <a:rPr lang="ru-RU" dirty="0" smtClean="0"/>
              <a:t> </a:t>
            </a:r>
            <a:r>
              <a:rPr lang="ru-RU" dirty="0" err="1" smtClean="0"/>
              <a:t>замърсяват</a:t>
            </a:r>
            <a:r>
              <a:rPr lang="ru-RU" dirty="0"/>
              <a:t> </a:t>
            </a:r>
            <a:r>
              <a:rPr lang="ru-RU" dirty="0" err="1" smtClean="0"/>
              <a:t>въздуха</a:t>
            </a:r>
            <a:r>
              <a:rPr lang="ru-RU" dirty="0" smtClean="0"/>
              <a:t>.</a:t>
            </a:r>
            <a:endParaRPr lang="bg-BG" dirty="0"/>
          </a:p>
        </p:txBody>
      </p:sp>
      <p:grpSp>
        <p:nvGrpSpPr>
          <p:cNvPr id="4" name="Group 3"/>
          <p:cNvGrpSpPr/>
          <p:nvPr/>
        </p:nvGrpSpPr>
        <p:grpSpPr>
          <a:xfrm>
            <a:off x="467544" y="260648"/>
            <a:ext cx="8208912" cy="1153953"/>
            <a:chOff x="467544" y="260648"/>
            <a:chExt cx="8208912" cy="1153953"/>
          </a:xfrm>
        </p:grpSpPr>
        <p:sp>
          <p:nvSpPr>
            <p:cNvPr id="5" name="Rounded Rectangle 4"/>
            <p:cNvSpPr/>
            <p:nvPr/>
          </p:nvSpPr>
          <p:spPr>
            <a:xfrm>
              <a:off x="467544" y="260648"/>
              <a:ext cx="8208912" cy="1152128"/>
            </a:xfrm>
            <a:prstGeom prst="roundRect">
              <a:avLst/>
            </a:prstGeom>
            <a:effectLst>
              <a:glow rad="228600">
                <a:schemeClr val="accent1">
                  <a:satMod val="175000"/>
                  <a:alpha val="40000"/>
                </a:schemeClr>
              </a:glow>
              <a:outerShdw blurRad="40000" dist="23000" dir="5400000" rotWithShape="0">
                <a:srgbClr val="000000">
                  <a:alpha val="35000"/>
                </a:srgbClr>
              </a:outerShdw>
              <a:softEdge rad="635000"/>
            </a:effectLst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g-BG" sz="4000" dirty="0" smtClean="0"/>
                <a:t>Предстои да научите:</a:t>
              </a:r>
              <a:endParaRPr lang="bg-BG" sz="4000" dirty="0"/>
            </a:p>
          </p:txBody>
        </p:sp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766" y="276255"/>
              <a:ext cx="793170" cy="113834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67117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348880"/>
            <a:ext cx="3394720" cy="3129211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/>
          <a:p>
            <a:r>
              <a:rPr lang="bg-BG" dirty="0" smtClean="0"/>
              <a:t>Движение се нарича промяната на положението на едно тяло спрямо друго тяло прието за неподвижно.</a:t>
            </a:r>
            <a:endParaRPr lang="bg-BG" dirty="0"/>
          </a:p>
        </p:txBody>
      </p:sp>
      <p:grpSp>
        <p:nvGrpSpPr>
          <p:cNvPr id="4" name="Group 3"/>
          <p:cNvGrpSpPr/>
          <p:nvPr/>
        </p:nvGrpSpPr>
        <p:grpSpPr>
          <a:xfrm>
            <a:off x="467544" y="260648"/>
            <a:ext cx="8208912" cy="1153953"/>
            <a:chOff x="467544" y="260648"/>
            <a:chExt cx="8208912" cy="1153953"/>
          </a:xfrm>
        </p:grpSpPr>
        <p:sp>
          <p:nvSpPr>
            <p:cNvPr id="5" name="Rounded Rectangle 4"/>
            <p:cNvSpPr/>
            <p:nvPr/>
          </p:nvSpPr>
          <p:spPr>
            <a:xfrm>
              <a:off x="467544" y="260648"/>
              <a:ext cx="8208912" cy="1152128"/>
            </a:xfrm>
            <a:prstGeom prst="roundRect">
              <a:avLst/>
            </a:prstGeom>
            <a:effectLst>
              <a:glow rad="228600">
                <a:schemeClr val="accent1">
                  <a:satMod val="175000"/>
                  <a:alpha val="40000"/>
                </a:schemeClr>
              </a:glow>
              <a:outerShdw blurRad="40000" dist="23000" dir="5400000" rotWithShape="0">
                <a:srgbClr val="000000">
                  <a:alpha val="35000"/>
                </a:srgbClr>
              </a:outerShdw>
              <a:softEdge rad="635000"/>
            </a:effectLst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g-BG" sz="4000" dirty="0" smtClean="0"/>
                <a:t>Какво наричаме движение?</a:t>
              </a:r>
              <a:endParaRPr lang="bg-BG" sz="4000" dirty="0"/>
            </a:p>
          </p:txBody>
        </p:sp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766" y="276255"/>
              <a:ext cx="793170" cy="113834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708920"/>
            <a:ext cx="3810000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609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0"/>
            <a:ext cx="8229600" cy="1611629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>
                <a:solidFill>
                  <a:schemeClr val="bg1"/>
                </a:solidFill>
              </a:rPr>
              <a:t>Кога едно тяло се движи?</a:t>
            </a:r>
            <a:endParaRPr lang="bg-BG" dirty="0">
              <a:solidFill>
                <a:schemeClr val="bg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916832"/>
            <a:ext cx="3453730" cy="37006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11560" y="2132856"/>
            <a:ext cx="410445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800" dirty="0" smtClean="0"/>
              <a:t>За да определим дали едно тяло се движи или е в покой, трябва да разгледаме положението му спрямо друго тяло, което е прието за неподвижно.</a:t>
            </a:r>
            <a:endParaRPr lang="bg-BG" sz="2800" dirty="0"/>
          </a:p>
        </p:txBody>
      </p:sp>
    </p:spTree>
    <p:extLst>
      <p:ext uri="{BB962C8B-B14F-4D97-AF65-F5344CB8AC3E}">
        <p14:creationId xmlns:p14="http://schemas.microsoft.com/office/powerpoint/2010/main" val="3035722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0"/>
            <a:ext cx="8229600" cy="16116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>
                <a:solidFill>
                  <a:schemeClr val="bg1"/>
                </a:solidFill>
              </a:rPr>
              <a:t>Видове движение.</a:t>
            </a:r>
            <a:endParaRPr lang="bg-BG" dirty="0">
              <a:solidFill>
                <a:schemeClr val="bg1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958495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47058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169B771-0422-4AAF-8AC5-D81BA0CD50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graphicEl>
                                              <a:dgm id="{2169B771-0422-4AAF-8AC5-D81BA0CD50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graphicEl>
                                              <a:dgm id="{2169B771-0422-4AAF-8AC5-D81BA0CD50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ACF5E5B-0BE5-4A77-967F-BD281B20DC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graphicEl>
                                              <a:dgm id="{4ACF5E5B-0BE5-4A77-967F-BD281B20DC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graphicEl>
                                              <a:dgm id="{4ACF5E5B-0BE5-4A77-967F-BD281B20DC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E10861B-8AA9-456F-ABDE-87F0C52450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graphicEl>
                                              <a:dgm id="{BE10861B-8AA9-456F-ABDE-87F0C52450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graphicEl>
                                              <a:dgm id="{BE10861B-8AA9-456F-ABDE-87F0C52450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384DFF6-E445-4127-A0D3-0B36EE79DE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graphicEl>
                                              <a:dgm id="{B384DFF6-E445-4127-A0D3-0B36EE79DE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graphicEl>
                                              <a:dgm id="{B384DFF6-E445-4127-A0D3-0B36EE79DE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598ECA8-4D53-4515-891B-27BB644758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graphicEl>
                                              <a:dgm id="{1598ECA8-4D53-4515-891B-27BB644758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graphicEl>
                                              <a:dgm id="{1598ECA8-4D53-4515-891B-27BB644758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39715BD-96C1-4556-8AEA-02909D2073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>
                                            <p:graphicEl>
                                              <a:dgm id="{839715BD-96C1-4556-8AEA-02909D2073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>
                                            <p:graphicEl>
                                              <a:dgm id="{839715BD-96C1-4556-8AEA-02909D2073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6FAF851-91BD-49AC-A333-D204DCD842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graphicEl>
                                              <a:dgm id="{36FAF851-91BD-49AC-A333-D204DCD842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graphicEl>
                                              <a:dgm id="{36FAF851-91BD-49AC-A333-D204DCD842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A62ECC3-A94C-4476-ADDE-BADFCCA976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graphicEl>
                                              <a:dgm id="{4A62ECC3-A94C-4476-ADDE-BADFCCA976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graphicEl>
                                              <a:dgm id="{4A62ECC3-A94C-4476-ADDE-BADFCCA976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FF0B02A-A411-4DC4-AA0A-3FC4E03F6E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>
                                            <p:graphicEl>
                                              <a:dgm id="{DFF0B02A-A411-4DC4-AA0A-3FC4E03F6E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">
                                            <p:graphicEl>
                                              <a:dgm id="{DFF0B02A-A411-4DC4-AA0A-3FC4E03F6E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0"/>
            <a:ext cx="8229600" cy="16116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234314"/>
            <a:ext cx="8229600" cy="1143000"/>
          </a:xfrm>
        </p:spPr>
        <p:txBody>
          <a:bodyPr/>
          <a:lstStyle/>
          <a:p>
            <a:r>
              <a:rPr lang="bg-BG" dirty="0" smtClean="0">
                <a:solidFill>
                  <a:schemeClr val="bg1"/>
                </a:solidFill>
              </a:rPr>
              <a:t>А) праволинейно движение;</a:t>
            </a:r>
            <a:endParaRPr lang="bg-BG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4077072"/>
            <a:ext cx="8229600" cy="2481139"/>
          </a:xfrm>
        </p:spPr>
        <p:txBody>
          <a:bodyPr>
            <a:normAutofit fontScale="70000" lnSpcReduction="20000"/>
          </a:bodyPr>
          <a:lstStyle/>
          <a:p>
            <a:r>
              <a:rPr lang="ru-RU" dirty="0" err="1"/>
              <a:t>Тебеширът</a:t>
            </a:r>
            <a:r>
              <a:rPr lang="ru-RU" dirty="0"/>
              <a:t> се </a:t>
            </a:r>
            <a:r>
              <a:rPr lang="ru-RU" dirty="0" err="1"/>
              <a:t>движи</a:t>
            </a:r>
            <a:r>
              <a:rPr lang="ru-RU" dirty="0"/>
              <a:t> и </a:t>
            </a:r>
            <a:r>
              <a:rPr lang="ru-RU" dirty="0" err="1"/>
              <a:t>чертае</a:t>
            </a:r>
            <a:r>
              <a:rPr lang="ru-RU" dirty="0"/>
              <a:t> права линия </a:t>
            </a:r>
            <a:r>
              <a:rPr lang="ru-RU" dirty="0" err="1"/>
              <a:t>върху</a:t>
            </a:r>
            <a:r>
              <a:rPr lang="ru-RU" dirty="0"/>
              <a:t> </a:t>
            </a:r>
            <a:r>
              <a:rPr lang="ru-RU" dirty="0" err="1"/>
              <a:t>черната</a:t>
            </a:r>
            <a:r>
              <a:rPr lang="ru-RU" dirty="0"/>
              <a:t> </a:t>
            </a:r>
            <a:r>
              <a:rPr lang="ru-RU" dirty="0" err="1"/>
              <a:t>дъска</a:t>
            </a:r>
            <a:r>
              <a:rPr lang="ru-RU" dirty="0"/>
              <a:t>. </a:t>
            </a:r>
            <a:r>
              <a:rPr lang="ru-RU" dirty="0" err="1"/>
              <a:t>Следата</a:t>
            </a:r>
            <a:r>
              <a:rPr lang="ru-RU" dirty="0"/>
              <a:t> </a:t>
            </a:r>
            <a:r>
              <a:rPr lang="ru-RU" dirty="0" smtClean="0"/>
              <a:t>зад самолета </a:t>
            </a:r>
            <a:r>
              <a:rPr lang="ru-RU" dirty="0" err="1"/>
              <a:t>показва</a:t>
            </a:r>
            <a:r>
              <a:rPr lang="ru-RU" dirty="0"/>
              <a:t>, че той </a:t>
            </a:r>
            <a:r>
              <a:rPr lang="ru-RU" dirty="0" err="1"/>
              <a:t>също</a:t>
            </a:r>
            <a:r>
              <a:rPr lang="ru-RU" dirty="0"/>
              <a:t> се </a:t>
            </a:r>
            <a:r>
              <a:rPr lang="ru-RU" dirty="0" err="1"/>
              <a:t>движи</a:t>
            </a:r>
            <a:r>
              <a:rPr lang="ru-RU" dirty="0"/>
              <a:t> по права линия. </a:t>
            </a:r>
            <a:r>
              <a:rPr lang="ru-RU" dirty="0" err="1"/>
              <a:t>Топката</a:t>
            </a:r>
            <a:r>
              <a:rPr lang="ru-RU" dirty="0"/>
              <a:t> не </a:t>
            </a:r>
            <a:r>
              <a:rPr lang="ru-RU" dirty="0" err="1"/>
              <a:t>оставя</a:t>
            </a:r>
            <a:r>
              <a:rPr lang="ru-RU" dirty="0"/>
              <a:t> </a:t>
            </a:r>
            <a:r>
              <a:rPr lang="ru-RU" dirty="0" smtClean="0"/>
              <a:t>следа </a:t>
            </a:r>
            <a:r>
              <a:rPr lang="ru-RU" dirty="0" err="1" smtClean="0"/>
              <a:t>във</a:t>
            </a:r>
            <a:r>
              <a:rPr lang="ru-RU" dirty="0" smtClean="0"/>
              <a:t> </a:t>
            </a:r>
            <a:r>
              <a:rPr lang="ru-RU" dirty="0" err="1"/>
              <a:t>въздуха</a:t>
            </a:r>
            <a:r>
              <a:rPr lang="ru-RU" dirty="0"/>
              <a:t>. </a:t>
            </a:r>
            <a:r>
              <a:rPr lang="ru-RU" dirty="0" err="1"/>
              <a:t>Ако</a:t>
            </a:r>
            <a:r>
              <a:rPr lang="ru-RU" dirty="0"/>
              <a:t> </a:t>
            </a:r>
            <a:r>
              <a:rPr lang="ru-RU" dirty="0" err="1"/>
              <a:t>внимателно</a:t>
            </a:r>
            <a:r>
              <a:rPr lang="ru-RU" dirty="0"/>
              <a:t> </a:t>
            </a:r>
            <a:r>
              <a:rPr lang="ru-RU" dirty="0" err="1"/>
              <a:t>наблюдаваме</a:t>
            </a:r>
            <a:r>
              <a:rPr lang="ru-RU" dirty="0"/>
              <a:t> </a:t>
            </a:r>
            <a:r>
              <a:rPr lang="ru-RU" dirty="0" err="1"/>
              <a:t>нейното</a:t>
            </a:r>
            <a:r>
              <a:rPr lang="ru-RU" dirty="0"/>
              <a:t> движение </a:t>
            </a:r>
            <a:r>
              <a:rPr lang="ru-RU" dirty="0" err="1"/>
              <a:t>обаче</a:t>
            </a:r>
            <a:r>
              <a:rPr lang="ru-RU" dirty="0"/>
              <a:t>, </a:t>
            </a:r>
            <a:r>
              <a:rPr lang="ru-RU" dirty="0" err="1"/>
              <a:t>ще</a:t>
            </a:r>
            <a:r>
              <a:rPr lang="ru-RU" dirty="0"/>
              <a:t> се </a:t>
            </a:r>
            <a:r>
              <a:rPr lang="ru-RU" dirty="0" smtClean="0"/>
              <a:t>убедим, че </a:t>
            </a:r>
            <a:r>
              <a:rPr lang="ru-RU" dirty="0" err="1"/>
              <a:t>тя</a:t>
            </a:r>
            <a:r>
              <a:rPr lang="ru-RU" dirty="0"/>
              <a:t> </a:t>
            </a:r>
            <a:r>
              <a:rPr lang="ru-RU" dirty="0" err="1"/>
              <a:t>пада</a:t>
            </a:r>
            <a:r>
              <a:rPr lang="ru-RU" dirty="0"/>
              <a:t> </a:t>
            </a:r>
            <a:r>
              <a:rPr lang="ru-RU" dirty="0" err="1"/>
              <a:t>надолу</a:t>
            </a:r>
            <a:r>
              <a:rPr lang="ru-RU" dirty="0"/>
              <a:t> по права линия. </a:t>
            </a:r>
            <a:endParaRPr lang="ru-RU" dirty="0" smtClean="0"/>
          </a:p>
          <a:p>
            <a:r>
              <a:rPr lang="ru-RU" dirty="0" smtClean="0"/>
              <a:t>При </a:t>
            </a:r>
            <a:r>
              <a:rPr lang="ru-RU" dirty="0" err="1"/>
              <a:t>своето</a:t>
            </a:r>
            <a:r>
              <a:rPr lang="ru-RU" dirty="0"/>
              <a:t> движение </a:t>
            </a:r>
            <a:r>
              <a:rPr lang="ru-RU" dirty="0" err="1"/>
              <a:t>тебеширът</a:t>
            </a:r>
            <a:r>
              <a:rPr lang="ru-RU" dirty="0"/>
              <a:t>, </a:t>
            </a:r>
            <a:r>
              <a:rPr lang="ru-RU" dirty="0" err="1"/>
              <a:t>самолетът</a:t>
            </a:r>
            <a:r>
              <a:rPr lang="ru-RU" dirty="0"/>
              <a:t> </a:t>
            </a:r>
            <a:r>
              <a:rPr lang="ru-RU" dirty="0" smtClean="0"/>
              <a:t>и </a:t>
            </a:r>
            <a:r>
              <a:rPr lang="ru-RU" dirty="0" err="1" smtClean="0"/>
              <a:t>топката</a:t>
            </a:r>
            <a:r>
              <a:rPr lang="ru-RU" dirty="0" smtClean="0"/>
              <a:t> </a:t>
            </a:r>
            <a:r>
              <a:rPr lang="ru-RU" dirty="0" err="1"/>
              <a:t>описват</a:t>
            </a:r>
            <a:r>
              <a:rPr lang="ru-RU" dirty="0"/>
              <a:t> права линия. </a:t>
            </a:r>
            <a:endParaRPr lang="ru-RU" dirty="0" smtClean="0"/>
          </a:p>
          <a:p>
            <a:r>
              <a:rPr lang="ru-RU" dirty="0" err="1" smtClean="0"/>
              <a:t>Казваме</a:t>
            </a:r>
            <a:r>
              <a:rPr lang="ru-RU" dirty="0"/>
              <a:t>, че те </a:t>
            </a:r>
            <a:r>
              <a:rPr lang="ru-RU" dirty="0" err="1"/>
              <a:t>извършват</a:t>
            </a:r>
            <a:r>
              <a:rPr lang="ru-RU" dirty="0"/>
              <a:t> </a:t>
            </a:r>
            <a:r>
              <a:rPr lang="ru-RU" b="1" dirty="0" err="1"/>
              <a:t>праволинейно</a:t>
            </a:r>
            <a:r>
              <a:rPr lang="ru-RU" b="1" dirty="0"/>
              <a:t> движение.</a:t>
            </a:r>
            <a:endParaRPr lang="bg-BG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56362"/>
            <a:ext cx="2005418" cy="15726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856362"/>
            <a:ext cx="2578395" cy="15726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856363"/>
            <a:ext cx="2232248" cy="15726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257977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Rectangle 3"/>
          <p:cNvSpPr/>
          <p:nvPr/>
        </p:nvSpPr>
        <p:spPr>
          <a:xfrm>
            <a:off x="539552" y="188640"/>
            <a:ext cx="8136904" cy="92333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err="1"/>
              <a:t>Движението</a:t>
            </a:r>
            <a:r>
              <a:rPr lang="ru-RU" dirty="0"/>
              <a:t> </a:t>
            </a:r>
            <a:r>
              <a:rPr lang="ru-RU" dirty="0" err="1"/>
              <a:t>има</a:t>
            </a:r>
            <a:r>
              <a:rPr lang="ru-RU" dirty="0"/>
              <a:t> </a:t>
            </a:r>
            <a:r>
              <a:rPr lang="ru-RU" b="1" dirty="0" err="1"/>
              <a:t>посока</a:t>
            </a:r>
            <a:r>
              <a:rPr lang="ru-RU" b="1" dirty="0"/>
              <a:t>. </a:t>
            </a:r>
            <a:r>
              <a:rPr lang="ru-RU" dirty="0" err="1"/>
              <a:t>Тебеширът</a:t>
            </a:r>
            <a:r>
              <a:rPr lang="ru-RU" dirty="0"/>
              <a:t> се </a:t>
            </a:r>
            <a:r>
              <a:rPr lang="ru-RU" dirty="0" err="1"/>
              <a:t>движи</a:t>
            </a:r>
            <a:r>
              <a:rPr lang="ru-RU" dirty="0"/>
              <a:t> по </a:t>
            </a:r>
            <a:r>
              <a:rPr lang="ru-RU" dirty="0" err="1"/>
              <a:t>дъската</a:t>
            </a:r>
            <a:endParaRPr lang="ru-RU" dirty="0"/>
          </a:p>
          <a:p>
            <a:pPr algn="ctr"/>
            <a:r>
              <a:rPr lang="ru-RU" dirty="0" err="1"/>
              <a:t>отляво</a:t>
            </a:r>
            <a:r>
              <a:rPr lang="ru-RU" dirty="0"/>
              <a:t> </a:t>
            </a:r>
            <a:r>
              <a:rPr lang="ru-RU" dirty="0" err="1"/>
              <a:t>надясно</a:t>
            </a:r>
            <a:r>
              <a:rPr lang="ru-RU" dirty="0"/>
              <a:t>. </a:t>
            </a:r>
            <a:r>
              <a:rPr lang="ru-RU" dirty="0" err="1"/>
              <a:t>Топката</a:t>
            </a:r>
            <a:r>
              <a:rPr lang="ru-RU" dirty="0"/>
              <a:t> се </a:t>
            </a:r>
            <a:r>
              <a:rPr lang="ru-RU" dirty="0" err="1"/>
              <a:t>движи</a:t>
            </a:r>
            <a:r>
              <a:rPr lang="ru-RU" dirty="0"/>
              <a:t> </a:t>
            </a:r>
            <a:r>
              <a:rPr lang="ru-RU" dirty="0" err="1"/>
              <a:t>надолу</a:t>
            </a:r>
            <a:r>
              <a:rPr lang="ru-RU" dirty="0"/>
              <a:t>. </a:t>
            </a:r>
            <a:r>
              <a:rPr lang="ru-RU" dirty="0" err="1"/>
              <a:t>Посоката</a:t>
            </a:r>
            <a:r>
              <a:rPr lang="ru-RU" dirty="0"/>
              <a:t> на</a:t>
            </a:r>
          </a:p>
          <a:p>
            <a:pPr algn="ctr"/>
            <a:r>
              <a:rPr lang="ru-RU" dirty="0"/>
              <a:t>движение се </a:t>
            </a:r>
            <a:r>
              <a:rPr lang="ru-RU" dirty="0" err="1"/>
              <a:t>показва</a:t>
            </a:r>
            <a:r>
              <a:rPr lang="ru-RU" dirty="0"/>
              <a:t> </a:t>
            </a:r>
            <a:r>
              <a:rPr lang="ru-RU" dirty="0" err="1"/>
              <a:t>със</a:t>
            </a:r>
            <a:r>
              <a:rPr lang="ru-RU" dirty="0"/>
              <a:t> стрелка.</a:t>
            </a:r>
            <a:endParaRPr lang="bg-BG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56362"/>
            <a:ext cx="2005418" cy="15726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856362"/>
            <a:ext cx="2578395" cy="15726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856363"/>
            <a:ext cx="2232248" cy="15726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869160"/>
            <a:ext cx="2913063" cy="129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34390" y="4650085"/>
            <a:ext cx="1651739" cy="151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2132" y="4771528"/>
            <a:ext cx="1090613" cy="1493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6886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0"/>
            <a:ext cx="8229600" cy="16116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234314"/>
            <a:ext cx="8229600" cy="1143000"/>
          </a:xfrm>
        </p:spPr>
        <p:txBody>
          <a:bodyPr/>
          <a:lstStyle/>
          <a:p>
            <a:r>
              <a:rPr lang="bg-BG" dirty="0" smtClean="0">
                <a:solidFill>
                  <a:schemeClr val="bg1"/>
                </a:solidFill>
              </a:rPr>
              <a:t>Б) криволинейно движение;</a:t>
            </a:r>
            <a:endParaRPr lang="bg-BG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717033"/>
            <a:ext cx="8229600" cy="2160240"/>
          </a:xfrm>
        </p:spPr>
        <p:txBody>
          <a:bodyPr>
            <a:normAutofit fontScale="70000" lnSpcReduction="20000"/>
          </a:bodyPr>
          <a:lstStyle/>
          <a:p>
            <a:r>
              <a:rPr lang="ru-RU" dirty="0" err="1"/>
              <a:t>Футболната</a:t>
            </a:r>
            <a:r>
              <a:rPr lang="ru-RU" dirty="0"/>
              <a:t> топка от </a:t>
            </a:r>
            <a:r>
              <a:rPr lang="ru-RU" dirty="0" err="1"/>
              <a:t>рисунката</a:t>
            </a:r>
            <a:r>
              <a:rPr lang="ru-RU" dirty="0"/>
              <a:t> </a:t>
            </a:r>
            <a:r>
              <a:rPr lang="ru-RU" dirty="0" err="1"/>
              <a:t>описва</a:t>
            </a:r>
            <a:r>
              <a:rPr lang="ru-RU" dirty="0"/>
              <a:t> крива линия </a:t>
            </a:r>
            <a:r>
              <a:rPr lang="ru-RU" dirty="0" err="1"/>
              <a:t>във</a:t>
            </a:r>
            <a:r>
              <a:rPr lang="ru-RU" dirty="0"/>
              <a:t> </a:t>
            </a:r>
            <a:r>
              <a:rPr lang="ru-RU" dirty="0" err="1"/>
              <a:t>въздуха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/>
              <a:t>В </a:t>
            </a:r>
            <a:r>
              <a:rPr lang="ru-RU" dirty="0" err="1" smtClean="0"/>
              <a:t>планинска</a:t>
            </a:r>
            <a:r>
              <a:rPr lang="ru-RU" dirty="0" smtClean="0"/>
              <a:t> </a:t>
            </a:r>
            <a:r>
              <a:rPr lang="ru-RU" dirty="0" err="1" smtClean="0"/>
              <a:t>местност</a:t>
            </a:r>
            <a:r>
              <a:rPr lang="ru-RU" dirty="0" smtClean="0"/>
              <a:t> </a:t>
            </a:r>
            <a:r>
              <a:rPr lang="ru-RU" dirty="0" err="1"/>
              <a:t>автомобилите</a:t>
            </a:r>
            <a:r>
              <a:rPr lang="ru-RU" dirty="0"/>
              <a:t> </a:t>
            </a:r>
            <a:r>
              <a:rPr lang="ru-RU" dirty="0" err="1"/>
              <a:t>често</a:t>
            </a:r>
            <a:r>
              <a:rPr lang="ru-RU" dirty="0"/>
              <a:t> правят </a:t>
            </a:r>
            <a:r>
              <a:rPr lang="ru-RU" dirty="0" err="1"/>
              <a:t>завои</a:t>
            </a:r>
            <a:r>
              <a:rPr lang="ru-RU" dirty="0"/>
              <a:t> - те се </a:t>
            </a:r>
            <a:r>
              <a:rPr lang="ru-RU" dirty="0" err="1"/>
              <a:t>движат</a:t>
            </a:r>
            <a:r>
              <a:rPr lang="ru-RU" dirty="0"/>
              <a:t> по криви линии. </a:t>
            </a:r>
            <a:endParaRPr lang="ru-RU" dirty="0" smtClean="0"/>
          </a:p>
          <a:p>
            <a:r>
              <a:rPr lang="ru-RU" dirty="0" err="1" smtClean="0"/>
              <a:t>Едно</a:t>
            </a:r>
            <a:r>
              <a:rPr lang="ru-RU" dirty="0"/>
              <a:t> </a:t>
            </a:r>
            <a:r>
              <a:rPr lang="ru-RU" dirty="0" smtClean="0"/>
              <a:t>от </a:t>
            </a:r>
            <a:r>
              <a:rPr lang="ru-RU" dirty="0" err="1"/>
              <a:t>най-често</a:t>
            </a:r>
            <a:r>
              <a:rPr lang="ru-RU" dirty="0"/>
              <a:t> </a:t>
            </a:r>
            <a:r>
              <a:rPr lang="ru-RU" dirty="0" err="1"/>
              <a:t>срещаните</a:t>
            </a:r>
            <a:r>
              <a:rPr lang="ru-RU" dirty="0"/>
              <a:t> </a:t>
            </a:r>
            <a:r>
              <a:rPr lang="ru-RU" dirty="0" err="1"/>
              <a:t>криволинейни</a:t>
            </a:r>
            <a:r>
              <a:rPr lang="ru-RU" dirty="0"/>
              <a:t> движения е </a:t>
            </a:r>
            <a:r>
              <a:rPr lang="ru-RU" b="1" dirty="0" err="1"/>
              <a:t>движението</a:t>
            </a:r>
            <a:r>
              <a:rPr lang="ru-RU" b="1" dirty="0"/>
              <a:t> по </a:t>
            </a:r>
            <a:r>
              <a:rPr lang="ru-RU" b="1" dirty="0" err="1" smtClean="0"/>
              <a:t>окръжност</a:t>
            </a:r>
            <a:r>
              <a:rPr lang="ru-RU" b="1" dirty="0" smtClean="0"/>
              <a:t>. </a:t>
            </a:r>
            <a:r>
              <a:rPr lang="ru-RU" dirty="0" err="1" smtClean="0"/>
              <a:t>Детското</a:t>
            </a:r>
            <a:r>
              <a:rPr lang="ru-RU" dirty="0" smtClean="0"/>
              <a:t> </a:t>
            </a:r>
            <a:r>
              <a:rPr lang="ru-RU" dirty="0" err="1"/>
              <a:t>влакче</a:t>
            </a:r>
            <a:r>
              <a:rPr lang="ru-RU" dirty="0"/>
              <a:t> се </a:t>
            </a:r>
            <a:r>
              <a:rPr lang="ru-RU" dirty="0" err="1"/>
              <a:t>движи</a:t>
            </a:r>
            <a:r>
              <a:rPr lang="ru-RU" dirty="0"/>
              <a:t> по </a:t>
            </a:r>
            <a:r>
              <a:rPr lang="ru-RU" dirty="0" err="1"/>
              <a:t>окръжност</a:t>
            </a:r>
            <a:r>
              <a:rPr lang="ru-RU" dirty="0"/>
              <a:t>. </a:t>
            </a:r>
            <a:r>
              <a:rPr lang="ru-RU" dirty="0" err="1"/>
              <a:t>Върховете</a:t>
            </a:r>
            <a:r>
              <a:rPr lang="ru-RU" dirty="0"/>
              <a:t> на </a:t>
            </a:r>
            <a:r>
              <a:rPr lang="ru-RU" dirty="0" err="1"/>
              <a:t>стрелките</a:t>
            </a:r>
            <a:r>
              <a:rPr lang="ru-RU" dirty="0"/>
              <a:t> на </a:t>
            </a:r>
            <a:r>
              <a:rPr lang="ru-RU" dirty="0" err="1" smtClean="0"/>
              <a:t>часовника</a:t>
            </a:r>
            <a:r>
              <a:rPr lang="ru-RU" dirty="0"/>
              <a:t> </a:t>
            </a:r>
            <a:r>
              <a:rPr lang="ru-RU" dirty="0" err="1" smtClean="0"/>
              <a:t>също</a:t>
            </a:r>
            <a:r>
              <a:rPr lang="ru-RU" dirty="0" smtClean="0"/>
              <a:t> </a:t>
            </a:r>
            <a:r>
              <a:rPr lang="ru-RU" dirty="0" err="1"/>
              <a:t>описват</a:t>
            </a:r>
            <a:r>
              <a:rPr lang="ru-RU" dirty="0"/>
              <a:t> </a:t>
            </a:r>
            <a:r>
              <a:rPr lang="ru-RU" dirty="0" err="1"/>
              <a:t>окръжности</a:t>
            </a:r>
            <a:r>
              <a:rPr lang="ru-RU" dirty="0"/>
              <a:t>. </a:t>
            </a:r>
            <a:endParaRPr lang="bg-BG" dirty="0"/>
          </a:p>
        </p:txBody>
      </p:sp>
      <p:sp>
        <p:nvSpPr>
          <p:cNvPr id="5" name="Rectangle 4"/>
          <p:cNvSpPr/>
          <p:nvPr/>
        </p:nvSpPr>
        <p:spPr>
          <a:xfrm>
            <a:off x="2195736" y="594928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/>
              <a:t>Дайте </a:t>
            </a:r>
            <a:r>
              <a:rPr lang="ru-RU" dirty="0" err="1"/>
              <a:t>още</a:t>
            </a:r>
            <a:r>
              <a:rPr lang="ru-RU" dirty="0"/>
              <a:t> </a:t>
            </a:r>
            <a:r>
              <a:rPr lang="ru-RU" dirty="0" err="1"/>
              <a:t>примери</a:t>
            </a:r>
            <a:r>
              <a:rPr lang="ru-RU" dirty="0"/>
              <a:t> за движение по </a:t>
            </a:r>
            <a:r>
              <a:rPr lang="ru-RU" dirty="0" err="1"/>
              <a:t>окръжност</a:t>
            </a:r>
            <a:r>
              <a:rPr lang="ru-RU" dirty="0"/>
              <a:t>.</a:t>
            </a:r>
            <a:endParaRPr lang="bg-BG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375" y="1611629"/>
            <a:ext cx="2913647" cy="18893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4747" y="1412776"/>
            <a:ext cx="2580953" cy="237142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1611629"/>
            <a:ext cx="2174906" cy="1889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527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770</Words>
  <Application>Microsoft Office PowerPoint</Application>
  <PresentationFormat>On-screen Show (4:3)</PresentationFormat>
  <Paragraphs>85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Кога едно тяло се движи?</vt:lpstr>
      <vt:lpstr>Видове движение.</vt:lpstr>
      <vt:lpstr>А) праволинейно движение;</vt:lpstr>
      <vt:lpstr>PowerPoint Presentation</vt:lpstr>
      <vt:lpstr>Б) криволинейно движение;</vt:lpstr>
      <vt:lpstr>В) въртене;</vt:lpstr>
      <vt:lpstr>Г) трептене;</vt:lpstr>
      <vt:lpstr>Посочете общата ос, около която се въртят трите стрелки на часовника. За колко минути всяка стрелка прави едно пълно завъртане (върхът й  писва пълна окръжност)?</vt:lpstr>
      <vt:lpstr>Какво движение извършва тялото?</vt:lpstr>
      <vt:lpstr>Какво движение извършва тялото?</vt:lpstr>
      <vt:lpstr>Какво движение извършва тялото?</vt:lpstr>
      <vt:lpstr>Какво движение извършва тялото?</vt:lpstr>
      <vt:lpstr>Какво движение извършва тялото?</vt:lpstr>
      <vt:lpstr>Какво движение извършва тялото?</vt:lpstr>
      <vt:lpstr>Какво движение извършва тялото?</vt:lpstr>
      <vt:lpstr>Каква е посоката на движение?</vt:lpstr>
      <vt:lpstr>Какво движение извършва тялото?</vt:lpstr>
      <vt:lpstr>Лабиринт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Ani</dc:creator>
  <cp:lastModifiedBy>Ani</cp:lastModifiedBy>
  <cp:revision>14</cp:revision>
  <dcterms:created xsi:type="dcterms:W3CDTF">2012-10-13T15:54:04Z</dcterms:created>
  <dcterms:modified xsi:type="dcterms:W3CDTF">2012-10-14T17:08:22Z</dcterms:modified>
</cp:coreProperties>
</file>